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
  </p:notesMasterIdLst>
  <p:sldIdLst>
    <p:sldId id="256" r:id="rId2"/>
    <p:sldId id="282" r:id="rId3"/>
    <p:sldId id="283" r:id="rId4"/>
    <p:sldId id="285" r:id="rId5"/>
    <p:sldId id="284" r:id="rId6"/>
    <p:sldId id="286" r:id="rId7"/>
    <p:sldId id="287" r:id="rId8"/>
    <p:sldId id="289" r:id="rId9"/>
    <p:sldId id="290" r:id="rId10"/>
    <p:sldId id="291" r:id="rId11"/>
    <p:sldId id="288" r:id="rId12"/>
    <p:sldId id="27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789" autoAdjust="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DBC84D-A8BA-4F7B-9769-EF5103686F47}" type="datetimeFigureOut">
              <a:rPr lang="ru-RU" smtClean="0"/>
              <a:pPr/>
              <a:t>07.04.2020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52E8E-8407-4410-BFA9-04485CB480A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900" dirty="0"/>
          </a:p>
        </p:txBody>
      </p:sp>
      <p:sp>
        <p:nvSpPr>
          <p:cNvPr id="4" name="Номер слайда 3"/>
          <p:cNvSpPr>
            <a:spLocks noGrp="1"/>
          </p:cNvSpPr>
          <p:nvPr>
            <p:ph type="sldNum" sz="quarter" idx="10"/>
          </p:nvPr>
        </p:nvSpPr>
        <p:spPr/>
        <p:txBody>
          <a:bodyPr/>
          <a:lstStyle/>
          <a:p>
            <a:fld id="{A2152E8E-8407-4410-BFA9-04485CB480A8}"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C99109D-0FA9-446A-A069-54F2A0EA6206}" type="slidenum">
              <a:rPr lang="ru-RU" smtClean="0"/>
              <a:pPr/>
              <a:t>‹#›</a:t>
            </a:fld>
            <a:endParaRPr lang="ru-RU"/>
          </a:p>
        </p:txBody>
      </p:sp>
    </p:spTree>
  </p:cSld>
  <p:clrMapOvr>
    <a:masterClrMapping/>
  </p:clrMapOvr>
  <p:transition spd="slow">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F4194E7-94F6-4519-A268-45B6A1E6CDD7}"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C99109D-0FA9-446A-A069-54F2A0EA620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transition spd="slow">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4194E7-94F6-4519-A268-45B6A1E6CDD7}" type="datetimeFigureOut">
              <a:rPr lang="ru-RU" smtClean="0"/>
              <a:pPr/>
              <a:t>07.04.2020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C99109D-0FA9-446A-A069-54F2A0EA620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wheel spokes="8"/>
  </p:transition>
  <p:timing>
    <p:tnLst>
      <p:par>
        <p:cTn id="1" dur="indefinite" restart="never" nodeType="tmRoot"/>
      </p:par>
    </p:tnLst>
  </p:timing>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876"/>
            <a:ext cx="7772400" cy="714356"/>
          </a:xfrm>
        </p:spPr>
        <p:txBody>
          <a:bodyPr>
            <a:normAutofit fontScale="90000"/>
          </a:bodyPr>
          <a:lstStyle/>
          <a:p>
            <a:pPr algn="ct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Уваровская межрайонная прокуратура Тамбовской области</a:t>
            </a:r>
            <a:r>
              <a:rPr lang="ru-RU" sz="4400" dirty="0" smtClean="0">
                <a:solidFill>
                  <a:srgbClr val="FF0000"/>
                </a:solidFill>
                <a:latin typeface="Times New Roman" pitchFamily="18" charset="0"/>
                <a:cs typeface="Times New Roman" pitchFamily="18" charset="0"/>
              </a:rPr>
              <a:t/>
            </a:r>
            <a:br>
              <a:rPr lang="ru-RU" sz="4400" dirty="0" smtClean="0">
                <a:solidFill>
                  <a:srgbClr val="FF0000"/>
                </a:solidFill>
                <a:latin typeface="Times New Roman" pitchFamily="18" charset="0"/>
                <a:cs typeface="Times New Roman" pitchFamily="18" charset="0"/>
              </a:rPr>
            </a:b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400" dirty="0" smtClean="0">
                <a:solidFill>
                  <a:srgbClr val="FF0000"/>
                </a:solidFill>
                <a:latin typeface="Times New Roman" pitchFamily="18" charset="0"/>
                <a:cs typeface="Times New Roman" pitchFamily="18" charset="0"/>
              </a:rPr>
              <a:t>«КОНФЛИКТ ИНТЕРЕСОВ»</a:t>
            </a:r>
            <a:r>
              <a:rPr lang="ru-RU" sz="4400" dirty="0" smtClean="0">
                <a:solidFill>
                  <a:srgbClr val="FFFFFF"/>
                </a:solidFill>
                <a:latin typeface="Times New Roman" pitchFamily="18" charset="0"/>
                <a:cs typeface="Times New Roman" pitchFamily="18" charset="0"/>
              </a:rPr>
              <a:t/>
            </a:r>
            <a:br>
              <a:rPr lang="ru-RU" sz="4400" dirty="0" smtClean="0">
                <a:solidFill>
                  <a:srgbClr val="FFFFFF"/>
                </a:solidFill>
                <a:latin typeface="Times New Roman" pitchFamily="18" charset="0"/>
                <a:cs typeface="Times New Roman" pitchFamily="18" charset="0"/>
              </a:rPr>
            </a:br>
            <a:r>
              <a:rPr lang="ru-RU" sz="4000" dirty="0" smtClean="0"/>
              <a:t/>
            </a:r>
            <a:br>
              <a:rPr lang="ru-RU" sz="4000" dirty="0" smtClean="0"/>
            </a:br>
            <a:endParaRPr lang="ru-RU" sz="4400"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635896" y="6021288"/>
            <a:ext cx="2302024" cy="537473"/>
          </a:xfrm>
        </p:spPr>
        <p:txBody>
          <a:bodyPr>
            <a:normAutofit/>
          </a:bodyPr>
          <a:lstStyle/>
          <a:p>
            <a:pPr algn="ctr"/>
            <a:r>
              <a:rPr lang="ru-RU" dirty="0" smtClean="0"/>
              <a:t>20</a:t>
            </a:r>
            <a:r>
              <a:rPr lang="en-US" dirty="0" smtClean="0"/>
              <a:t>20</a:t>
            </a:r>
            <a:endParaRPr lang="ru-RU" dirty="0"/>
          </a:p>
        </p:txBody>
      </p:sp>
      <p:pic>
        <p:nvPicPr>
          <p:cNvPr id="17410" name="Picture 2" descr="C:\Documents and Settings\work\Рабочий стол\5.jpg"/>
          <p:cNvPicPr>
            <a:picLocks noChangeAspect="1" noChangeArrowheads="1"/>
          </p:cNvPicPr>
          <p:nvPr/>
        </p:nvPicPr>
        <p:blipFill>
          <a:blip r:embed="rId2"/>
          <a:srcRect/>
          <a:stretch>
            <a:fillRect/>
          </a:stretch>
        </p:blipFill>
        <p:spPr bwMode="auto">
          <a:xfrm>
            <a:off x="2214546" y="3643314"/>
            <a:ext cx="4572032" cy="2286016"/>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642918"/>
            <a:ext cx="814393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b="1" dirty="0" smtClean="0">
                <a:solidFill>
                  <a:srgbClr val="FF0000"/>
                </a:solidFill>
                <a:latin typeface="Times New Roman" pitchFamily="18" charset="0"/>
                <a:cs typeface="Times New Roman" pitchFamily="18" charset="0"/>
              </a:rPr>
              <a:t>Обязанность принимать меры по предотвращению и урегулированию конфликта интересов возлагается:</a:t>
            </a:r>
          </a:p>
        </p:txBody>
      </p:sp>
      <p:sp>
        <p:nvSpPr>
          <p:cNvPr id="5" name="Стрелка вниз 4"/>
          <p:cNvSpPr/>
          <p:nvPr/>
        </p:nvSpPr>
        <p:spPr>
          <a:xfrm>
            <a:off x="4071934" y="1714488"/>
            <a:ext cx="484632" cy="1571636"/>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Прямоугольник с двумя скругленными противолежащими углами 5"/>
          <p:cNvSpPr/>
          <p:nvPr/>
        </p:nvSpPr>
        <p:spPr>
          <a:xfrm>
            <a:off x="785786" y="3929066"/>
            <a:ext cx="7643866" cy="1071570"/>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dirty="0" smtClean="0"/>
          </a:p>
          <a:p>
            <a:pPr algn="ctr"/>
            <a:r>
              <a:rPr lang="ru-RU" sz="2400" dirty="0" smtClean="0">
                <a:latin typeface="Times New Roman" pitchFamily="18" charset="0"/>
                <a:cs typeface="Times New Roman" pitchFamily="18" charset="0"/>
              </a:rPr>
              <a:t>4) лиц, замещающих муниципальные должности</a:t>
            </a:r>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71472" y="642918"/>
            <a:ext cx="8001056"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u-RU" sz="2400" b="1" dirty="0" smtClean="0">
                <a:solidFill>
                  <a:srgbClr val="FF0000"/>
                </a:solidFill>
                <a:latin typeface="Times New Roman" pitchFamily="18" charset="0"/>
                <a:cs typeface="Times New Roman" pitchFamily="18" charset="0"/>
              </a:rPr>
              <a:t>Обязанность принимать меры по предотвращению и урегулированию конфликта интересов возлагается:</a:t>
            </a:r>
          </a:p>
        </p:txBody>
      </p:sp>
      <p:sp>
        <p:nvSpPr>
          <p:cNvPr id="8" name="Прямоугольник с двумя скругленными противолежащими углами 7"/>
          <p:cNvSpPr/>
          <p:nvPr/>
        </p:nvSpPr>
        <p:spPr>
          <a:xfrm>
            <a:off x="571472" y="4143380"/>
            <a:ext cx="7715304" cy="107157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ru-RU" sz="2000" dirty="0" smtClean="0">
                <a:latin typeface="Times New Roman" pitchFamily="18" charset="0"/>
                <a:cs typeface="Times New Roman" pitchFamily="18" charset="0"/>
              </a:rPr>
              <a:t>4) на иные категории лиц в случаях, предусмотренных федеральными законами</a:t>
            </a:r>
          </a:p>
          <a:p>
            <a:pPr algn="ctr"/>
            <a:endParaRPr lang="ru-RU" dirty="0"/>
          </a:p>
        </p:txBody>
      </p:sp>
      <p:sp>
        <p:nvSpPr>
          <p:cNvPr id="9" name="Стрелка вниз 8"/>
          <p:cNvSpPr/>
          <p:nvPr/>
        </p:nvSpPr>
        <p:spPr>
          <a:xfrm>
            <a:off x="4071934" y="1857364"/>
            <a:ext cx="1000132" cy="185738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12" name="Стрелка вниз 11"/>
          <p:cNvSpPr/>
          <p:nvPr/>
        </p:nvSpPr>
        <p:spPr>
          <a:xfrm>
            <a:off x="1500166" y="1857364"/>
            <a:ext cx="1000132" cy="185738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13" name="Стрелка вниз 12"/>
          <p:cNvSpPr/>
          <p:nvPr/>
        </p:nvSpPr>
        <p:spPr>
          <a:xfrm>
            <a:off x="6572264" y="1857364"/>
            <a:ext cx="1000132" cy="185738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714488"/>
            <a:ext cx="8229600" cy="1143000"/>
          </a:xfrm>
        </p:spPr>
        <p:txBody>
          <a:bodyPr>
            <a:normAutofit fontScale="90000"/>
          </a:bodyPr>
          <a:lstStyle/>
          <a:p>
            <a:pPr algn="ctr"/>
            <a:r>
              <a:rPr lang="ru-RU" sz="5400" dirty="0" smtClean="0">
                <a:solidFill>
                  <a:srgbClr val="FF0000"/>
                </a:solidFill>
                <a:latin typeface="Times New Roman" pitchFamily="18" charset="0"/>
                <a:cs typeface="Times New Roman" pitchFamily="18" charset="0"/>
              </a:rPr>
              <a:t/>
            </a:r>
            <a:br>
              <a:rPr lang="ru-RU" sz="5400" dirty="0" smtClean="0">
                <a:solidFill>
                  <a:srgbClr val="FF0000"/>
                </a:solidFill>
                <a:latin typeface="Times New Roman" pitchFamily="18" charset="0"/>
                <a:cs typeface="Times New Roman" pitchFamily="18" charset="0"/>
              </a:rPr>
            </a:br>
            <a:r>
              <a:rPr lang="ru-RU" sz="5400" dirty="0" smtClean="0">
                <a:solidFill>
                  <a:srgbClr val="FF0000"/>
                </a:solidFill>
                <a:latin typeface="Times New Roman" pitchFamily="18" charset="0"/>
                <a:cs typeface="Times New Roman" pitchFamily="18" charset="0"/>
              </a:rPr>
              <a:t/>
            </a:r>
            <a:br>
              <a:rPr lang="ru-RU" sz="5400" dirty="0" smtClean="0">
                <a:solidFill>
                  <a:srgbClr val="FF0000"/>
                </a:solidFill>
                <a:latin typeface="Times New Roman" pitchFamily="18" charset="0"/>
                <a:cs typeface="Times New Roman" pitchFamily="18" charset="0"/>
              </a:rPr>
            </a:br>
            <a:r>
              <a:rPr lang="ru-RU" b="1" dirty="0" smtClean="0">
                <a:solidFill>
                  <a:srgbClr val="0070C0"/>
                </a:solidFill>
              </a:rPr>
              <a:t/>
            </a:r>
            <a:br>
              <a:rPr lang="ru-RU" b="1" dirty="0" smtClean="0">
                <a:solidFill>
                  <a:srgbClr val="0070C0"/>
                </a:solidFill>
              </a:rPr>
            </a:br>
            <a:endParaRPr lang="ru-RU" dirty="0"/>
          </a:p>
        </p:txBody>
      </p:sp>
      <p:sp>
        <p:nvSpPr>
          <p:cNvPr id="83970" name="AutoShape 2" descr="https://vnru.ru/images/old/iblock/397/397a3b187f67bf92e06484697f3fe87f.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83972" name="AutoShape 4" descr="https://vnru.ru/images/old/iblock/397/397a3b187f67bf92e06484697f3fe87f.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9" name="Прямоугольник 8"/>
          <p:cNvSpPr/>
          <p:nvPr/>
        </p:nvSpPr>
        <p:spPr>
          <a:xfrm>
            <a:off x="857224" y="785794"/>
            <a:ext cx="7643866" cy="83099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ru-RU" sz="2400" dirty="0" smtClean="0">
                <a:solidFill>
                  <a:schemeClr val="tx1"/>
                </a:solidFill>
                <a:latin typeface="Times New Roman" pitchFamily="18" charset="0"/>
                <a:ea typeface="Calibri" pitchFamily="34" charset="0"/>
                <a:cs typeface="Times New Roman" pitchFamily="18" charset="0"/>
              </a:rPr>
              <a:t>Что влечет за собой непринятие мер по недопущению и урегулированию конфликта интересов? </a:t>
            </a:r>
            <a:endParaRPr lang="ru-RU" sz="2400" dirty="0">
              <a:solidFill>
                <a:schemeClr val="tx1"/>
              </a:solidFill>
              <a:latin typeface="Times New Roman" pitchFamily="18" charset="0"/>
              <a:cs typeface="Times New Roman" pitchFamily="18" charset="0"/>
            </a:endParaRPr>
          </a:p>
        </p:txBody>
      </p:sp>
      <p:pic>
        <p:nvPicPr>
          <p:cNvPr id="10" name="Picture 2" descr="C:\Documents and Settings\work\Рабочий стол\7.jpg"/>
          <p:cNvPicPr>
            <a:picLocks noChangeAspect="1" noChangeArrowheads="1"/>
          </p:cNvPicPr>
          <p:nvPr/>
        </p:nvPicPr>
        <p:blipFill>
          <a:blip r:embed="rId2"/>
          <a:srcRect/>
          <a:stretch>
            <a:fillRect/>
          </a:stretch>
        </p:blipFill>
        <p:spPr bwMode="auto">
          <a:xfrm>
            <a:off x="642910" y="2071678"/>
            <a:ext cx="3357586" cy="364333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3314" name="Rectangle 2"/>
          <p:cNvSpPr>
            <a:spLocks noChangeArrowheads="1"/>
          </p:cNvSpPr>
          <p:nvPr/>
        </p:nvSpPr>
        <p:spPr bwMode="auto">
          <a:xfrm>
            <a:off x="3857620" y="2643182"/>
            <a:ext cx="4714908" cy="163121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Непринятие мер</a:t>
            </a:r>
            <a:r>
              <a:rPr kumimoji="0" lang="ru-RU"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ru-RU" sz="2000" dirty="0" smtClean="0">
                <a:solidFill>
                  <a:schemeClr val="tx1"/>
                </a:solidFill>
                <a:latin typeface="Times New Roman" pitchFamily="18" charset="0"/>
                <a:ea typeface="Calibri" pitchFamily="34" charset="0"/>
                <a:cs typeface="Times New Roman" pitchFamily="18" charset="0"/>
              </a:rPr>
              <a:t>по недопущению и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урегулированию конфликта интересов влечет за собой ответственность вплоть до увольнения (досрочного прекращения полномочий)</a:t>
            </a: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6286544" cy="642942"/>
          </a:xfrm>
        </p:spPr>
        <p:txBody>
          <a:bodyPr>
            <a:normAutofit/>
          </a:bodyPr>
          <a:lstStyle/>
          <a:p>
            <a:pPr algn="ctr"/>
            <a:r>
              <a:rPr lang="ru-RU" sz="3200" dirty="0" smtClean="0">
                <a:solidFill>
                  <a:srgbClr val="FF0000"/>
                </a:solidFill>
                <a:latin typeface="Times New Roman" pitchFamily="18" charset="0"/>
                <a:cs typeface="Times New Roman" pitchFamily="18" charset="0"/>
              </a:rPr>
              <a:t>Что такое конфликт интересов?</a:t>
            </a:r>
            <a:endParaRPr lang="ru-RU" sz="3200" dirty="0">
              <a:solidFill>
                <a:srgbClr val="FF0000"/>
              </a:solidFill>
              <a:latin typeface="Times New Roman" pitchFamily="18" charset="0"/>
              <a:cs typeface="Times New Roman" pitchFamily="18" charset="0"/>
            </a:endParaRPr>
          </a:p>
        </p:txBody>
      </p:sp>
      <p:sp>
        <p:nvSpPr>
          <p:cNvPr id="5" name="Прямоугольник 4"/>
          <p:cNvSpPr/>
          <p:nvPr/>
        </p:nvSpPr>
        <p:spPr>
          <a:xfrm>
            <a:off x="857224" y="3071810"/>
            <a:ext cx="7429552" cy="252376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ru-RU" dirty="0" smtClean="0"/>
          </a:p>
          <a:p>
            <a:pPr algn="just"/>
            <a:r>
              <a:rPr lang="ru-RU" sz="2800" dirty="0" smtClean="0">
                <a:latin typeface="Times New Roman" pitchFamily="18" charset="0"/>
                <a:cs typeface="Times New Roman" pitchFamily="18" charset="0"/>
              </a:rPr>
              <a:t>Понятие </a:t>
            </a:r>
            <a:r>
              <a:rPr lang="ru-RU" sz="2800" dirty="0" smtClean="0">
                <a:solidFill>
                  <a:srgbClr val="FF0000"/>
                </a:solidFill>
                <a:latin typeface="Times New Roman" pitchFamily="18" charset="0"/>
                <a:cs typeface="Times New Roman" pitchFamily="18" charset="0"/>
              </a:rPr>
              <a:t>«конфликт интересов» </a:t>
            </a:r>
            <a:r>
              <a:rPr lang="ru-RU" sz="2800" dirty="0" smtClean="0">
                <a:latin typeface="Times New Roman" pitchFamily="18" charset="0"/>
                <a:cs typeface="Times New Roman" pitchFamily="18" charset="0"/>
              </a:rPr>
              <a:t>дано в ч.1  ст.10 Федерального закона Федерального закона от 25.12.2008 N 273-ФЗ "О противодействии коррупции"</a:t>
            </a:r>
          </a:p>
          <a:p>
            <a:pPr algn="just"/>
            <a:endParaRPr lang="ru-RU" sz="2800" dirty="0" smtClean="0">
              <a:latin typeface="Times New Roman" pitchFamily="18" charset="0"/>
              <a:cs typeface="Times New Roman" pitchFamily="18" charset="0"/>
            </a:endParaRPr>
          </a:p>
        </p:txBody>
      </p:sp>
      <p:sp>
        <p:nvSpPr>
          <p:cNvPr id="90114" name="AutoShape 2" descr="https://thumbs.dreamstime.com/b/%D0%B4%D1%83%D0%BC%D0%B0%D1%8F-%D1%87%D0%B5-%D0%BE%D0%B2%D0%B5%D0%BA-%D1%88%D0%B0%D1%80%D0%B6%D0%B0-%D0%B8-%D0%B2%D0%BE%D0%BF%D1%80%D0%BE%D1%81%D0%B8%D1%82%D0%B5-%D1%8C%D0%BD%D1%8B%D0%B9-%D0%B7%D0%BD%D0%B0%D0%BA-6187286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Рисунок 6" descr="5.jpg"/>
          <p:cNvPicPr>
            <a:picLocks noChangeAspect="1"/>
          </p:cNvPicPr>
          <p:nvPr/>
        </p:nvPicPr>
        <p:blipFill>
          <a:blip r:embed="rId2" cstate="print"/>
          <a:stretch>
            <a:fillRect/>
          </a:stretch>
        </p:blipFill>
        <p:spPr>
          <a:xfrm>
            <a:off x="6715140" y="642918"/>
            <a:ext cx="1857388" cy="2000264"/>
          </a:xfrm>
          <a:prstGeom prst="rect">
            <a:avLst/>
          </a:prstGeom>
          <a:ln>
            <a:noFill/>
          </a:ln>
          <a:effectLst>
            <a:softEdge rad="112500"/>
          </a:effectLst>
        </p:spPr>
      </p:pic>
      <p:pic>
        <p:nvPicPr>
          <p:cNvPr id="8" name="Рисунок 7" descr="7.jpg"/>
          <p:cNvPicPr>
            <a:picLocks noChangeAspect="1"/>
          </p:cNvPicPr>
          <p:nvPr/>
        </p:nvPicPr>
        <p:blipFill>
          <a:blip r:embed="rId3" cstate="print"/>
          <a:stretch>
            <a:fillRect/>
          </a:stretch>
        </p:blipFill>
        <p:spPr>
          <a:xfrm>
            <a:off x="1071538" y="1214422"/>
            <a:ext cx="1643074" cy="1643074"/>
          </a:xfrm>
          <a:prstGeom prst="rect">
            <a:avLst/>
          </a:prstGeom>
          <a:ln>
            <a:noFill/>
          </a:ln>
          <a:effectLst>
            <a:softEdge rad="112500"/>
          </a:effectLst>
        </p:spPr>
      </p:pic>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00364" y="642918"/>
            <a:ext cx="5456644" cy="1200329"/>
          </a:xfrm>
          <a:prstGeom prst="rect">
            <a:avLst/>
          </a:prstGeom>
        </p:spPr>
        <p:txBody>
          <a:bodyPr wrap="square">
            <a:spAutoFit/>
          </a:bodyPr>
          <a:lstStyle/>
          <a:p>
            <a:pPr algn="ctr"/>
            <a:r>
              <a:rPr lang="ru-RU" sz="3600" dirty="0" smtClean="0">
                <a:solidFill>
                  <a:srgbClr val="FF0000"/>
                </a:solidFill>
                <a:latin typeface="Times New Roman" pitchFamily="18" charset="0"/>
                <a:cs typeface="Times New Roman" pitchFamily="18" charset="0"/>
              </a:rPr>
              <a:t>Что такое конфликт интересов?</a:t>
            </a:r>
            <a:endParaRPr lang="ru-RU" sz="3600" dirty="0"/>
          </a:p>
        </p:txBody>
      </p:sp>
      <p:sp>
        <p:nvSpPr>
          <p:cNvPr id="5" name="Прямоугольник 4"/>
          <p:cNvSpPr/>
          <p:nvPr/>
        </p:nvSpPr>
        <p:spPr>
          <a:xfrm>
            <a:off x="500034" y="2714620"/>
            <a:ext cx="5500726" cy="272382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u-RU" sz="1900" b="1" dirty="0" smtClean="0">
                <a:solidFill>
                  <a:srgbClr val="FF0000"/>
                </a:solidFill>
                <a:latin typeface="Times New Roman" pitchFamily="18" charset="0"/>
                <a:cs typeface="Times New Roman" pitchFamily="18" charset="0"/>
              </a:rPr>
              <a:t>Конфликт интересов </a:t>
            </a:r>
            <a:r>
              <a:rPr lang="ru-RU" sz="1900" dirty="0" smtClean="0">
                <a:latin typeface="Times New Roman" pitchFamily="18" charset="0"/>
                <a:cs typeface="Times New Roman" pitchFamily="18" charset="0"/>
              </a:rPr>
              <a:t>-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p:txBody>
      </p:sp>
      <p:pic>
        <p:nvPicPr>
          <p:cNvPr id="6" name="Рисунок 5" descr="6.jpg"/>
          <p:cNvPicPr>
            <a:picLocks noChangeAspect="1"/>
          </p:cNvPicPr>
          <p:nvPr/>
        </p:nvPicPr>
        <p:blipFill>
          <a:blip r:embed="rId3" cstate="print"/>
          <a:stretch>
            <a:fillRect/>
          </a:stretch>
        </p:blipFill>
        <p:spPr>
          <a:xfrm>
            <a:off x="714348" y="714356"/>
            <a:ext cx="3000396" cy="18573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5361" name="Picture 1" descr="C:\Documents and Settings\work\Рабочий стол\6.jpg"/>
          <p:cNvPicPr>
            <a:picLocks noChangeAspect="1" noChangeArrowheads="1"/>
          </p:cNvPicPr>
          <p:nvPr/>
        </p:nvPicPr>
        <p:blipFill>
          <a:blip r:embed="rId4"/>
          <a:srcRect/>
          <a:stretch>
            <a:fillRect/>
          </a:stretch>
        </p:blipFill>
        <p:spPr bwMode="auto">
          <a:xfrm>
            <a:off x="6072198" y="2143116"/>
            <a:ext cx="2500330" cy="321471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https://kr.informator.ua/wp-content/uploads/2019/09/byudzhet.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8435" name="Picture 3" descr="C:\Documents and Settings\work\Рабочий стол\1.jpg"/>
          <p:cNvPicPr>
            <a:picLocks noChangeAspect="1" noChangeArrowheads="1"/>
          </p:cNvPicPr>
          <p:nvPr/>
        </p:nvPicPr>
        <p:blipFill>
          <a:blip r:embed="rId2"/>
          <a:srcRect/>
          <a:stretch>
            <a:fillRect/>
          </a:stretch>
        </p:blipFill>
        <p:spPr bwMode="auto">
          <a:xfrm>
            <a:off x="1000100" y="3857628"/>
            <a:ext cx="4214842"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8437" name="AutoShape 5" descr="https://avatars.mds.yandex.net/get-pdb/2075670/48189f4d-1fe9-4bf8-948d-e979b0a2e85e/s1200?webp=fal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8438" name="Picture 6" descr="C:\Documents and Settings\work\Рабочий стол\2.jpg"/>
          <p:cNvPicPr>
            <a:picLocks noChangeAspect="1" noChangeArrowheads="1"/>
          </p:cNvPicPr>
          <p:nvPr/>
        </p:nvPicPr>
        <p:blipFill>
          <a:blip r:embed="rId3"/>
          <a:srcRect/>
          <a:stretch>
            <a:fillRect/>
          </a:stretch>
        </p:blipFill>
        <p:spPr bwMode="auto">
          <a:xfrm>
            <a:off x="5572132" y="2000240"/>
            <a:ext cx="3071834" cy="35719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8" name="Прямоугольник 7"/>
          <p:cNvSpPr/>
          <p:nvPr/>
        </p:nvSpPr>
        <p:spPr>
          <a:xfrm>
            <a:off x="571472" y="1428736"/>
            <a:ext cx="5000660" cy="224676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u-RU" sz="2000" dirty="0" smtClean="0">
                <a:latin typeface="Times New Roman" pitchFamily="18" charset="0"/>
                <a:cs typeface="Times New Roman" pitchFamily="18" charset="0"/>
              </a:rPr>
              <a:t>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a:t>
            </a:r>
            <a:endParaRPr lang="ru-RU" sz="2000" dirty="0"/>
          </a:p>
        </p:txBody>
      </p:sp>
      <p:sp>
        <p:nvSpPr>
          <p:cNvPr id="9" name="Прямоугольник 8"/>
          <p:cNvSpPr/>
          <p:nvPr/>
        </p:nvSpPr>
        <p:spPr>
          <a:xfrm>
            <a:off x="857224" y="642918"/>
            <a:ext cx="7526677" cy="584775"/>
          </a:xfrm>
          <a:prstGeom prst="rect">
            <a:avLst/>
          </a:prstGeom>
        </p:spPr>
        <p:txBody>
          <a:bodyPr wrap="none">
            <a:spAutoFit/>
          </a:bodyPr>
          <a:lstStyle/>
          <a:p>
            <a:pPr algn="ctr"/>
            <a:r>
              <a:rPr lang="ru-RU" sz="3200" b="1" dirty="0" smtClean="0">
                <a:solidFill>
                  <a:srgbClr val="FF0000"/>
                </a:solidFill>
                <a:latin typeface="Times New Roman" pitchFamily="18" charset="0"/>
                <a:cs typeface="Times New Roman" pitchFamily="18" charset="0"/>
              </a:rPr>
              <a:t>Что такое личная заинтересованность?</a:t>
            </a:r>
            <a:endParaRPr lang="ru-RU" sz="3200" b="1" dirty="0">
              <a:solidFill>
                <a:srgbClr val="FF0000"/>
              </a:solidFill>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14348" y="500042"/>
            <a:ext cx="7715304" cy="523220"/>
          </a:xfrm>
          <a:prstGeom prst="rect">
            <a:avLst/>
          </a:prstGeom>
        </p:spPr>
        <p:txBody>
          <a:bodyPr wrap="square">
            <a:spAutoFit/>
          </a:bodyPr>
          <a:lstStyle/>
          <a:p>
            <a:pPr algn="ctr"/>
            <a:r>
              <a:rPr lang="ru-RU" sz="2800" b="1" dirty="0" smtClean="0">
                <a:solidFill>
                  <a:srgbClr val="FF0000"/>
                </a:solidFill>
                <a:latin typeface="Times New Roman" pitchFamily="18" charset="0"/>
                <a:cs typeface="Times New Roman" pitchFamily="18" charset="0"/>
              </a:rPr>
              <a:t>Что такое личная заинтересованность?</a:t>
            </a:r>
            <a:endParaRPr lang="ru-RU" sz="2800" b="1" dirty="0">
              <a:solidFill>
                <a:srgbClr val="FF0000"/>
              </a:solidFill>
              <a:latin typeface="Times New Roman" pitchFamily="18" charset="0"/>
              <a:cs typeface="Times New Roman" pitchFamily="18" charset="0"/>
            </a:endParaRPr>
          </a:p>
        </p:txBody>
      </p:sp>
      <p:sp>
        <p:nvSpPr>
          <p:cNvPr id="14338" name="Rectangle 2"/>
          <p:cNvSpPr>
            <a:spLocks noGrp="1" noChangeArrowheads="1"/>
          </p:cNvSpPr>
          <p:nvPr>
            <p:ph type="title"/>
          </p:nvPr>
        </p:nvSpPr>
        <p:spPr bwMode="auto">
          <a:xfrm flipH="1">
            <a:off x="642910" y="1214422"/>
            <a:ext cx="7929618" cy="440120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статьи 10 Федерального закона Федерального закона от 25.12.2008 N 273-ФЗ "О противодействии коррупции",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статьи 10 Федерального закона Федерального закона от 25.12.2008 N 273-ФЗ "О противодействии коррупции", и (или) лица, состоящие с ним в близком родстве или свойстве, связаны имущественными, корпоративными или иными близкими отношениями</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428736"/>
            <a:ext cx="8183880" cy="1051560"/>
          </a:xfrm>
        </p:spPr>
        <p:txBody>
          <a:bodyPr>
            <a:normAutofit fontScale="90000"/>
          </a:bodyPr>
          <a:lstStyle/>
          <a:p>
            <a:pPr algn="ctr"/>
            <a:r>
              <a:rPr lang="ru-RU" dirty="0" smtClean="0">
                <a:latin typeface="Times New Roman" pitchFamily="18" charset="0"/>
                <a:cs typeface="Times New Roman" pitchFamily="18" charset="0"/>
              </a:rPr>
              <a:t>На кого возлагается обязанность принимать меры по предотвращению и урегулированию конфликта интересов</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4" name="Рисунок 3" descr="8.jpg"/>
          <p:cNvPicPr>
            <a:picLocks noChangeAspect="1"/>
          </p:cNvPicPr>
          <p:nvPr/>
        </p:nvPicPr>
        <p:blipFill>
          <a:blip r:embed="rId2"/>
          <a:stretch>
            <a:fillRect/>
          </a:stretch>
        </p:blipFill>
        <p:spPr>
          <a:xfrm>
            <a:off x="2643174" y="2285992"/>
            <a:ext cx="3357586" cy="3500462"/>
          </a:xfrm>
          <a:prstGeom prst="rect">
            <a:avLst/>
          </a:prstGeom>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642919"/>
            <a:ext cx="8001056"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endParaRPr lang="ru-RU" sz="2400" b="1" dirty="0" smtClean="0">
              <a:solidFill>
                <a:srgbClr val="FF0000"/>
              </a:solidFill>
              <a:latin typeface="Times New Roman" pitchFamily="18" charset="0"/>
              <a:cs typeface="Times New Roman" pitchFamily="18" charset="0"/>
            </a:endParaRPr>
          </a:p>
          <a:p>
            <a:pPr algn="ctr"/>
            <a:r>
              <a:rPr lang="ru-RU" sz="2400" b="1" dirty="0" smtClean="0">
                <a:solidFill>
                  <a:srgbClr val="FF0000"/>
                </a:solidFill>
                <a:latin typeface="Times New Roman" pitchFamily="18" charset="0"/>
                <a:cs typeface="Times New Roman" pitchFamily="18" charset="0"/>
              </a:rPr>
              <a:t>Обязанность принимать меры по предотвращению и урегулированию конфликта интересов возлагается:</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p:txBody>
      </p:sp>
      <p:sp>
        <p:nvSpPr>
          <p:cNvPr id="7" name="Прямоугольник с двумя скругленными противолежащими углами 6"/>
          <p:cNvSpPr/>
          <p:nvPr/>
        </p:nvSpPr>
        <p:spPr>
          <a:xfrm>
            <a:off x="642910" y="4000504"/>
            <a:ext cx="7858180" cy="1143008"/>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dirty="0" smtClean="0">
                <a:latin typeface="Times New Roman" pitchFamily="18" charset="0"/>
                <a:cs typeface="Times New Roman" pitchFamily="18" charset="0"/>
              </a:rPr>
              <a:t>1) на государственных и муниципальных служащих;</a:t>
            </a:r>
          </a:p>
          <a:p>
            <a:pPr algn="ctr"/>
            <a:endParaRPr lang="ru-RU" dirty="0"/>
          </a:p>
        </p:txBody>
      </p:sp>
      <p:sp>
        <p:nvSpPr>
          <p:cNvPr id="9" name="Стрелка вниз 8"/>
          <p:cNvSpPr/>
          <p:nvPr/>
        </p:nvSpPr>
        <p:spPr>
          <a:xfrm>
            <a:off x="4000496" y="2643182"/>
            <a:ext cx="500066" cy="11430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500042"/>
            <a:ext cx="8072494"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800" b="1" dirty="0" smtClean="0">
                <a:solidFill>
                  <a:srgbClr val="FF0000"/>
                </a:solidFill>
                <a:latin typeface="Times New Roman" pitchFamily="18" charset="0"/>
                <a:cs typeface="Times New Roman" pitchFamily="18" charset="0"/>
              </a:rPr>
              <a:t>Обязанность принимать меры по предотвращению и урегулированию конфликта интересов возлагается:</a:t>
            </a:r>
          </a:p>
        </p:txBody>
      </p:sp>
      <p:sp>
        <p:nvSpPr>
          <p:cNvPr id="6" name="Стрелка вниз 5"/>
          <p:cNvSpPr/>
          <p:nvPr/>
        </p:nvSpPr>
        <p:spPr>
          <a:xfrm>
            <a:off x="1142976" y="2000240"/>
            <a:ext cx="571504" cy="92869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7" name="Прямоугольник 6"/>
          <p:cNvSpPr/>
          <p:nvPr/>
        </p:nvSpPr>
        <p:spPr>
          <a:xfrm>
            <a:off x="571472" y="3071810"/>
            <a:ext cx="8072446" cy="243143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sz="1900" dirty="0" smtClean="0">
                <a:latin typeface="Times New Roman" pitchFamily="18" charset="0"/>
                <a:cs typeface="Times New Roman" pitchFamily="18" charset="0"/>
              </a:rPr>
              <a:t>2) на служащих Центрального банка Российской Федерации, работников, замещающих должности в государственных корпорациях, публично-правовых компаниях, Пенсионном фонде Российской Федерации, Фонде социального страхования Российской Федерации, Федеральном фонде обязательного медицинского страхования, иных организациях, создаваемых Российской Федерацией на основании федеральных законов, на лиц, замещающих должности финансового уполномоченного, руководителя службы обеспечения деятельности финансового уполномоченного;</a:t>
            </a:r>
          </a:p>
        </p:txBody>
      </p:sp>
      <p:sp>
        <p:nvSpPr>
          <p:cNvPr id="9" name="Стрелка вниз 8"/>
          <p:cNvSpPr/>
          <p:nvPr/>
        </p:nvSpPr>
        <p:spPr>
          <a:xfrm>
            <a:off x="4214810" y="2071678"/>
            <a:ext cx="571504" cy="92869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10" name="Стрелка вниз 9"/>
          <p:cNvSpPr/>
          <p:nvPr/>
        </p:nvSpPr>
        <p:spPr>
          <a:xfrm>
            <a:off x="7000892" y="2071678"/>
            <a:ext cx="571504" cy="92869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571480"/>
            <a:ext cx="8001056" cy="830997"/>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ru-RU" sz="2400" b="1" dirty="0" smtClean="0">
                <a:solidFill>
                  <a:schemeClr val="tx1"/>
                </a:solidFill>
                <a:latin typeface="Times New Roman" pitchFamily="18" charset="0"/>
                <a:cs typeface="Times New Roman" pitchFamily="18" charset="0"/>
              </a:rPr>
              <a:t>Обязанность принимать меры по предотвращению и урегулированию конфликта интересов возлагается:</a:t>
            </a:r>
          </a:p>
        </p:txBody>
      </p:sp>
      <p:sp>
        <p:nvSpPr>
          <p:cNvPr id="5" name="Прямоугольник с двумя скругленными противолежащими углами 4"/>
          <p:cNvSpPr/>
          <p:nvPr/>
        </p:nvSpPr>
        <p:spPr>
          <a:xfrm>
            <a:off x="571472" y="3071810"/>
            <a:ext cx="7858180" cy="200026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latin typeface="Times New Roman" pitchFamily="18" charset="0"/>
                <a:cs typeface="Times New Roman" pitchFamily="18" charset="0"/>
              </a:rPr>
              <a:t>3) на работников, замещающих отдельные должности, включенные в перечни, установленные федеральными государственными органами, на основании трудового договора в организациях, создаваемых для выполнения задач, поставленных перед федеральными государственными органами;</a:t>
            </a:r>
          </a:p>
          <a:p>
            <a:pPr algn="ctr"/>
            <a:endParaRPr lang="ru-RU" dirty="0"/>
          </a:p>
        </p:txBody>
      </p:sp>
      <p:sp>
        <p:nvSpPr>
          <p:cNvPr id="6" name="Стрелка вниз 5"/>
          <p:cNvSpPr/>
          <p:nvPr/>
        </p:nvSpPr>
        <p:spPr>
          <a:xfrm>
            <a:off x="1571604" y="1571612"/>
            <a:ext cx="714380" cy="1428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286248" y="1571612"/>
            <a:ext cx="714380" cy="1428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6858016" y="1571612"/>
            <a:ext cx="714380" cy="1428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388</TotalTime>
  <Words>499</Words>
  <Application>Microsoft Office PowerPoint</Application>
  <PresentationFormat>Экран (4:3)</PresentationFormat>
  <Paragraphs>28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Аспект</vt:lpstr>
      <vt:lpstr>       Уваровская межрайонная прокуратура Тамбовской области  «КОНФЛИКТ ИНТЕРЕСОВ»  </vt:lpstr>
      <vt:lpstr>Что такое конфликт интересов?</vt:lpstr>
      <vt:lpstr>Слайд 3</vt:lpstr>
      <vt:lpstr>Слайд 4</vt:lpstr>
      <vt:lpstr>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статьи 10 Федерального закона Федерального закона от 25.12.2008 N 273-ФЗ "О противодействии коррупции",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статьи 10 Федерального закона Федерального закона от 25.12.2008 N 273-ФЗ "О противодействии коррупции", и (или) лица, состоящие с ним в близком родстве или свойстве, связаны имущественными, корпоративными или иными близкими отношениями</vt:lpstr>
      <vt:lpstr>На кого возлагается обязанность принимать меры по предотвращению и урегулированию конфликта интересов </vt:lpstr>
      <vt:lpstr>Слайд 7</vt:lpstr>
      <vt:lpstr>Слайд 8</vt:lpstr>
      <vt:lpstr>Слайд 9</vt:lpstr>
      <vt:lpstr>Слайд 10</vt:lpstr>
      <vt:lpstr>Слайд 11</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Ответственность за употребление и распространение наркотических средств</dc:title>
  <dc:creator>катя</dc:creator>
  <cp:lastModifiedBy>Uvarovo</cp:lastModifiedBy>
  <cp:revision>61</cp:revision>
  <dcterms:created xsi:type="dcterms:W3CDTF">2020-01-04T14:29:07Z</dcterms:created>
  <dcterms:modified xsi:type="dcterms:W3CDTF">2020-04-07T15:15:21Z</dcterms:modified>
</cp:coreProperties>
</file>