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326" r:id="rId2"/>
    <p:sldId id="371" r:id="rId3"/>
    <p:sldId id="257" r:id="rId4"/>
    <p:sldId id="258" r:id="rId5"/>
    <p:sldId id="392" r:id="rId6"/>
    <p:sldId id="375" r:id="rId7"/>
    <p:sldId id="387" r:id="rId8"/>
    <p:sldId id="378" r:id="rId9"/>
    <p:sldId id="388" r:id="rId10"/>
    <p:sldId id="389" r:id="rId11"/>
    <p:sldId id="390" r:id="rId12"/>
    <p:sldId id="386" r:id="rId13"/>
    <p:sldId id="380" r:id="rId14"/>
    <p:sldId id="393" r:id="rId15"/>
    <p:sldId id="394" r:id="rId16"/>
    <p:sldId id="385" r:id="rId17"/>
    <p:sldId id="382" r:id="rId18"/>
    <p:sldId id="333" r:id="rId19"/>
    <p:sldId id="353" r:id="rId20"/>
    <p:sldId id="384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A3C1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620"/>
    <p:restoredTop sz="78413" autoAdjust="0"/>
  </p:normalViewPr>
  <p:slideViewPr>
    <p:cSldViewPr>
      <p:cViewPr varScale="1">
        <p:scale>
          <a:sx n="91" d="100"/>
          <a:sy n="91" d="100"/>
        </p:scale>
        <p:origin x="-97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33716-5C4B-4D8C-82C0-7CBBB4B7B8D6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</dgm:pt>
    <dgm:pt modelId="{2B7B90B9-5C00-42FA-82E6-C89B63B4FD12}">
      <dgm:prSet phldrT="[Текст]"/>
      <dgm:spPr/>
      <dgm:t>
        <a:bodyPr/>
        <a:lstStyle/>
        <a:p>
          <a:r>
            <a:rPr lang="ru-RU" b="1" i="1" dirty="0" smtClean="0"/>
            <a:t>Целевые ориентиры</a:t>
          </a:r>
          <a:endParaRPr lang="ru-RU"/>
        </a:p>
      </dgm:t>
    </dgm:pt>
    <dgm:pt modelId="{651C30DF-D691-4404-AF3F-EA2B592951D1}" type="parTrans" cxnId="{312B3812-4D92-4472-B18C-1E61E06DE5AC}">
      <dgm:prSet/>
      <dgm:spPr/>
      <dgm:t>
        <a:bodyPr/>
        <a:lstStyle/>
        <a:p>
          <a:endParaRPr lang="ru-RU"/>
        </a:p>
      </dgm:t>
    </dgm:pt>
    <dgm:pt modelId="{E12FAD52-FB15-494C-849B-438119D2F30D}" type="sibTrans" cxnId="{312B3812-4D92-4472-B18C-1E61E06DE5AC}">
      <dgm:prSet/>
      <dgm:spPr/>
      <dgm:t>
        <a:bodyPr/>
        <a:lstStyle/>
        <a:p>
          <a:endParaRPr lang="ru-RU"/>
        </a:p>
      </dgm:t>
    </dgm:pt>
    <dgm:pt modelId="{37534F71-2445-4B95-BA89-6D7E3EC17BB3}">
      <dgm:prSet phldrT="[Текст]"/>
      <dgm:spPr/>
      <dgm:t>
        <a:bodyPr/>
        <a:lstStyle/>
        <a:p>
          <a:r>
            <a:rPr lang="ru-RU" b="1" i="1"/>
            <a:t>Мониторинг </a:t>
          </a:r>
        </a:p>
        <a:p>
          <a:r>
            <a:rPr lang="ru-RU" b="1" i="1"/>
            <a:t>  готовности образовательной организации к внедрению инклюзивного образования</a:t>
          </a:r>
        </a:p>
      </dgm:t>
    </dgm:pt>
    <dgm:pt modelId="{9FE77989-6027-4550-AADE-68E1AC71D1D6}" type="parTrans" cxnId="{D8CE3F09-0991-49F2-A7B2-46194D16C086}">
      <dgm:prSet/>
      <dgm:spPr/>
      <dgm:t>
        <a:bodyPr/>
        <a:lstStyle/>
        <a:p>
          <a:endParaRPr lang="ru-RU"/>
        </a:p>
      </dgm:t>
    </dgm:pt>
    <dgm:pt modelId="{CBD9836B-EB82-4425-8969-AA24B41EB635}" type="sibTrans" cxnId="{D8CE3F09-0991-49F2-A7B2-46194D16C086}">
      <dgm:prSet/>
      <dgm:spPr/>
      <dgm:t>
        <a:bodyPr/>
        <a:lstStyle/>
        <a:p>
          <a:endParaRPr lang="ru-RU"/>
        </a:p>
      </dgm:t>
    </dgm:pt>
    <dgm:pt modelId="{65B2EC78-88E6-4D7C-85DA-1E645CD96D89}">
      <dgm:prSet phldrT="[Текст]"/>
      <dgm:spPr/>
      <dgm:t>
        <a:bodyPr/>
        <a:lstStyle/>
        <a:p>
          <a:r>
            <a:rPr lang="ru-RU" b="1" i="1" dirty="0" smtClean="0"/>
            <a:t>Модель </a:t>
          </a:r>
        </a:p>
        <a:p>
          <a:r>
            <a:rPr lang="ru-RU" b="1" i="1" dirty="0" smtClean="0"/>
            <a:t>формирования профессиональной компетентности управленческого и редагогического состава</a:t>
          </a:r>
          <a:endParaRPr lang="ru-RU"/>
        </a:p>
      </dgm:t>
    </dgm:pt>
    <dgm:pt modelId="{5D07CEA8-31C0-4282-A619-8B4A5920DADB}" type="parTrans" cxnId="{79665BE8-B7EB-46DE-A3AB-6D05D54E480E}">
      <dgm:prSet/>
      <dgm:spPr/>
      <dgm:t>
        <a:bodyPr/>
        <a:lstStyle/>
        <a:p>
          <a:endParaRPr lang="ru-RU"/>
        </a:p>
      </dgm:t>
    </dgm:pt>
    <dgm:pt modelId="{B09BF156-1CD6-421F-B1BD-928E233CEC6C}" type="sibTrans" cxnId="{79665BE8-B7EB-46DE-A3AB-6D05D54E480E}">
      <dgm:prSet/>
      <dgm:spPr/>
      <dgm:t>
        <a:bodyPr/>
        <a:lstStyle/>
        <a:p>
          <a:endParaRPr lang="ru-RU"/>
        </a:p>
      </dgm:t>
    </dgm:pt>
    <dgm:pt modelId="{CFB0E369-0C2F-4710-B06E-6EEA269EF7E3}">
      <dgm:prSet/>
      <dgm:spPr/>
      <dgm:t>
        <a:bodyPr/>
        <a:lstStyle/>
        <a:p>
          <a:r>
            <a:rPr lang="ru-RU" b="1" i="1" dirty="0" smtClean="0"/>
            <a:t>Развивающая </a:t>
          </a:r>
        </a:p>
        <a:p>
          <a:r>
            <a:rPr lang="ru-RU" b="1" i="1" dirty="0" smtClean="0"/>
            <a:t>предметно- пространственная</a:t>
          </a:r>
        </a:p>
        <a:p>
          <a:r>
            <a:rPr lang="ru-RU" b="1" i="1" dirty="0" smtClean="0"/>
            <a:t> среда</a:t>
          </a:r>
          <a:endParaRPr lang="ru-RU"/>
        </a:p>
      </dgm:t>
    </dgm:pt>
    <dgm:pt modelId="{78FAB3C3-C3D3-422D-B587-501CFEB927E0}" type="parTrans" cxnId="{7BAB0D4A-52C8-4F33-B8B3-DCF6A100A6FF}">
      <dgm:prSet/>
      <dgm:spPr/>
      <dgm:t>
        <a:bodyPr/>
        <a:lstStyle/>
        <a:p>
          <a:endParaRPr lang="ru-RU"/>
        </a:p>
      </dgm:t>
    </dgm:pt>
    <dgm:pt modelId="{B4633741-E0F9-4F3B-9013-8B09345BB43C}" type="sibTrans" cxnId="{7BAB0D4A-52C8-4F33-B8B3-DCF6A100A6FF}">
      <dgm:prSet/>
      <dgm:spPr/>
      <dgm:t>
        <a:bodyPr/>
        <a:lstStyle/>
        <a:p>
          <a:endParaRPr lang="ru-RU"/>
        </a:p>
      </dgm:t>
    </dgm:pt>
    <dgm:pt modelId="{7573999E-A417-445B-AA0C-27CA3A868B5C}">
      <dgm:prSet/>
      <dgm:spPr/>
      <dgm:t>
        <a:bodyPr/>
        <a:lstStyle/>
        <a:p>
          <a:r>
            <a:rPr lang="ru-RU" b="1" i="1" dirty="0" smtClean="0"/>
            <a:t>Содержательно-технологический блок внедрения</a:t>
          </a:r>
        </a:p>
        <a:p>
          <a:r>
            <a:rPr lang="ru-RU" b="1" i="1" dirty="0" smtClean="0"/>
            <a:t> инклюзивного образования </a:t>
          </a:r>
          <a:endParaRPr lang="ru-RU"/>
        </a:p>
      </dgm:t>
    </dgm:pt>
    <dgm:pt modelId="{8C16861D-7954-4FBB-9006-6EF11AFE334A}" type="parTrans" cxnId="{004A6065-6DF2-478C-A64F-3E497F103A6E}">
      <dgm:prSet/>
      <dgm:spPr/>
      <dgm:t>
        <a:bodyPr/>
        <a:lstStyle/>
        <a:p>
          <a:endParaRPr lang="ru-RU"/>
        </a:p>
      </dgm:t>
    </dgm:pt>
    <dgm:pt modelId="{6FEF9886-6F83-44AA-9830-D1712D5133C6}" type="sibTrans" cxnId="{004A6065-6DF2-478C-A64F-3E497F103A6E}">
      <dgm:prSet/>
      <dgm:spPr/>
      <dgm:t>
        <a:bodyPr/>
        <a:lstStyle/>
        <a:p>
          <a:endParaRPr lang="ru-RU"/>
        </a:p>
      </dgm:t>
    </dgm:pt>
    <dgm:pt modelId="{C9669072-CCD7-44F3-8773-CE16CF0B83AA}" type="pres">
      <dgm:prSet presAssocID="{94233716-5C4B-4D8C-82C0-7CBBB4B7B8D6}" presName="Name0" presStyleCnt="0">
        <dgm:presLayoutVars>
          <dgm:dir/>
          <dgm:resizeHandles val="exact"/>
        </dgm:presLayoutVars>
      </dgm:prSet>
      <dgm:spPr/>
    </dgm:pt>
    <dgm:pt modelId="{BEF8BA71-8428-4C6A-BCD7-75D3A3E2B2B8}" type="pres">
      <dgm:prSet presAssocID="{94233716-5C4B-4D8C-82C0-7CBBB4B7B8D6}" presName="cycle" presStyleCnt="0"/>
      <dgm:spPr/>
    </dgm:pt>
    <dgm:pt modelId="{861F2640-4B4A-4BDF-8D35-98B404AFC7A8}" type="pres">
      <dgm:prSet presAssocID="{2B7B90B9-5C00-42FA-82E6-C89B63B4FD12}" presName="nodeFirstNode" presStyleLbl="node1" presStyleIdx="0" presStyleCnt="5" custScaleY="109055" custRadScaleRad="90684" custRadScaleInc="14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D27503-8F6B-4FC2-8E87-0D737B5539A7}" type="pres">
      <dgm:prSet presAssocID="{E12FAD52-FB15-494C-849B-438119D2F30D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C345F7B1-1F4A-4C6D-8027-93523148024D}" type="pres">
      <dgm:prSet presAssocID="{37534F71-2445-4B95-BA89-6D7E3EC17BB3}" presName="nodeFollowingNodes" presStyleLbl="node1" presStyleIdx="1" presStyleCnt="5" custScaleY="129967" custRadScaleRad="96005" custRadScaleInc="13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C44BB0-6959-4F4D-A9BD-EF7360012964}" type="pres">
      <dgm:prSet presAssocID="{65B2EC78-88E6-4D7C-85DA-1E645CD96D89}" presName="nodeFollowingNodes" presStyleLbl="node1" presStyleIdx="2" presStyleCnt="5" custScaleY="143821" custRadScaleRad="103335" custRadScaleInc="-15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EAFC46-C5BF-476D-B9ED-367713F229D0}" type="pres">
      <dgm:prSet presAssocID="{CFB0E369-0C2F-4710-B06E-6EEA269EF7E3}" presName="nodeFollowingNodes" presStyleLbl="node1" presStyleIdx="3" presStyleCnt="5" custScaleY="136659" custRadScaleRad="95086" custRadScaleInc="93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F8516D-C8EC-4B9D-9B8B-A16620D55150}" type="pres">
      <dgm:prSet presAssocID="{7573999E-A417-445B-AA0C-27CA3A868B5C}" presName="nodeFollowingNodes" presStyleLbl="node1" presStyleIdx="4" presStyleCnt="5" custScaleY="140350" custRadScaleRad="96197" custRadScaleInc="-157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338091-1321-4678-B2CF-7891375F38BB}" type="presOf" srcId="{E12FAD52-FB15-494C-849B-438119D2F30D}" destId="{B8D27503-8F6B-4FC2-8E87-0D737B5539A7}" srcOrd="0" destOrd="0" presId="urn:microsoft.com/office/officeart/2005/8/layout/cycle3"/>
    <dgm:cxn modelId="{678EB2C4-9FB6-4A65-BDE2-D7711DD41ACB}" type="presOf" srcId="{94233716-5C4B-4D8C-82C0-7CBBB4B7B8D6}" destId="{C9669072-CCD7-44F3-8773-CE16CF0B83AA}" srcOrd="0" destOrd="0" presId="urn:microsoft.com/office/officeart/2005/8/layout/cycle3"/>
    <dgm:cxn modelId="{7BAB0D4A-52C8-4F33-B8B3-DCF6A100A6FF}" srcId="{94233716-5C4B-4D8C-82C0-7CBBB4B7B8D6}" destId="{CFB0E369-0C2F-4710-B06E-6EEA269EF7E3}" srcOrd="3" destOrd="0" parTransId="{78FAB3C3-C3D3-422D-B587-501CFEB927E0}" sibTransId="{B4633741-E0F9-4F3B-9013-8B09345BB43C}"/>
    <dgm:cxn modelId="{0219FD77-AD07-428E-8D39-34DC7989AC5A}" type="presOf" srcId="{37534F71-2445-4B95-BA89-6D7E3EC17BB3}" destId="{C345F7B1-1F4A-4C6D-8027-93523148024D}" srcOrd="0" destOrd="0" presId="urn:microsoft.com/office/officeart/2005/8/layout/cycle3"/>
    <dgm:cxn modelId="{2E148394-D581-4D6F-A7B6-FEF395AF7ED8}" type="presOf" srcId="{65B2EC78-88E6-4D7C-85DA-1E645CD96D89}" destId="{5EC44BB0-6959-4F4D-A9BD-EF7360012964}" srcOrd="0" destOrd="0" presId="urn:microsoft.com/office/officeart/2005/8/layout/cycle3"/>
    <dgm:cxn modelId="{819D1C15-010C-478D-BEE8-F2217EA6D392}" type="presOf" srcId="{CFB0E369-0C2F-4710-B06E-6EEA269EF7E3}" destId="{25EAFC46-C5BF-476D-B9ED-367713F229D0}" srcOrd="0" destOrd="0" presId="urn:microsoft.com/office/officeart/2005/8/layout/cycle3"/>
    <dgm:cxn modelId="{312B3812-4D92-4472-B18C-1E61E06DE5AC}" srcId="{94233716-5C4B-4D8C-82C0-7CBBB4B7B8D6}" destId="{2B7B90B9-5C00-42FA-82E6-C89B63B4FD12}" srcOrd="0" destOrd="0" parTransId="{651C30DF-D691-4404-AF3F-EA2B592951D1}" sibTransId="{E12FAD52-FB15-494C-849B-438119D2F30D}"/>
    <dgm:cxn modelId="{C4C3A46E-89CE-4F48-A619-12DB485CFE8E}" type="presOf" srcId="{2B7B90B9-5C00-42FA-82E6-C89B63B4FD12}" destId="{861F2640-4B4A-4BDF-8D35-98B404AFC7A8}" srcOrd="0" destOrd="0" presId="urn:microsoft.com/office/officeart/2005/8/layout/cycle3"/>
    <dgm:cxn modelId="{24658539-BA3B-413B-AE2B-AFA9E1E5A7B4}" type="presOf" srcId="{7573999E-A417-445B-AA0C-27CA3A868B5C}" destId="{37F8516D-C8EC-4B9D-9B8B-A16620D55150}" srcOrd="0" destOrd="0" presId="urn:microsoft.com/office/officeart/2005/8/layout/cycle3"/>
    <dgm:cxn modelId="{D8CE3F09-0991-49F2-A7B2-46194D16C086}" srcId="{94233716-5C4B-4D8C-82C0-7CBBB4B7B8D6}" destId="{37534F71-2445-4B95-BA89-6D7E3EC17BB3}" srcOrd="1" destOrd="0" parTransId="{9FE77989-6027-4550-AADE-68E1AC71D1D6}" sibTransId="{CBD9836B-EB82-4425-8969-AA24B41EB635}"/>
    <dgm:cxn modelId="{004A6065-6DF2-478C-A64F-3E497F103A6E}" srcId="{94233716-5C4B-4D8C-82C0-7CBBB4B7B8D6}" destId="{7573999E-A417-445B-AA0C-27CA3A868B5C}" srcOrd="4" destOrd="0" parTransId="{8C16861D-7954-4FBB-9006-6EF11AFE334A}" sibTransId="{6FEF9886-6F83-44AA-9830-D1712D5133C6}"/>
    <dgm:cxn modelId="{79665BE8-B7EB-46DE-A3AB-6D05D54E480E}" srcId="{94233716-5C4B-4D8C-82C0-7CBBB4B7B8D6}" destId="{65B2EC78-88E6-4D7C-85DA-1E645CD96D89}" srcOrd="2" destOrd="0" parTransId="{5D07CEA8-31C0-4282-A619-8B4A5920DADB}" sibTransId="{B09BF156-1CD6-421F-B1BD-928E233CEC6C}"/>
    <dgm:cxn modelId="{E9B34597-A596-4F56-B1FC-DCC07A138439}" type="presParOf" srcId="{C9669072-CCD7-44F3-8773-CE16CF0B83AA}" destId="{BEF8BA71-8428-4C6A-BCD7-75D3A3E2B2B8}" srcOrd="0" destOrd="0" presId="urn:microsoft.com/office/officeart/2005/8/layout/cycle3"/>
    <dgm:cxn modelId="{12E2E55E-959A-4CE3-9B61-309D4246E1EA}" type="presParOf" srcId="{BEF8BA71-8428-4C6A-BCD7-75D3A3E2B2B8}" destId="{861F2640-4B4A-4BDF-8D35-98B404AFC7A8}" srcOrd="0" destOrd="0" presId="urn:microsoft.com/office/officeart/2005/8/layout/cycle3"/>
    <dgm:cxn modelId="{88CBF23F-5D45-402D-8C50-BA81BA86C833}" type="presParOf" srcId="{BEF8BA71-8428-4C6A-BCD7-75D3A3E2B2B8}" destId="{B8D27503-8F6B-4FC2-8E87-0D737B5539A7}" srcOrd="1" destOrd="0" presId="urn:microsoft.com/office/officeart/2005/8/layout/cycle3"/>
    <dgm:cxn modelId="{90AE346E-C4D5-4436-AC16-7E4ACE4CA0F2}" type="presParOf" srcId="{BEF8BA71-8428-4C6A-BCD7-75D3A3E2B2B8}" destId="{C345F7B1-1F4A-4C6D-8027-93523148024D}" srcOrd="2" destOrd="0" presId="urn:microsoft.com/office/officeart/2005/8/layout/cycle3"/>
    <dgm:cxn modelId="{75BA03F1-21D4-4841-A9CF-D541BFA762EE}" type="presParOf" srcId="{BEF8BA71-8428-4C6A-BCD7-75D3A3E2B2B8}" destId="{5EC44BB0-6959-4F4D-A9BD-EF7360012964}" srcOrd="3" destOrd="0" presId="urn:microsoft.com/office/officeart/2005/8/layout/cycle3"/>
    <dgm:cxn modelId="{4A6E4882-DC1D-49AC-A956-803AE38118BE}" type="presParOf" srcId="{BEF8BA71-8428-4C6A-BCD7-75D3A3E2B2B8}" destId="{25EAFC46-C5BF-476D-B9ED-367713F229D0}" srcOrd="4" destOrd="0" presId="urn:microsoft.com/office/officeart/2005/8/layout/cycle3"/>
    <dgm:cxn modelId="{99F9CFA3-0BC4-418F-A95A-440162214334}" type="presParOf" srcId="{BEF8BA71-8428-4C6A-BCD7-75D3A3E2B2B8}" destId="{37F8516D-C8EC-4B9D-9B8B-A16620D55150}" srcOrd="5" destOrd="0" presId="urn:microsoft.com/office/officeart/2005/8/layout/cycle3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E11118-F4FA-4931-9784-A416C473BFF4}" type="datetimeFigureOut">
              <a:rPr lang="ru-RU" smtClean="0"/>
              <a:pPr/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EA92E6-168E-41EE-A83F-1A3A3D37302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4253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DF073-286A-40BD-AEF9-8E9B2A1FCE0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82E946-CAEC-497F-907C-F77D26D65C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CC938F-ADE9-43ED-B4DF-E4A2B6E5D0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1F2154C-9479-4AC8-AAD3-0ECDB54E08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C48DF808-E8BE-44E0-87D9-196A9B03C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B0A47A-EBD3-4195-AC25-3316DC4A3EF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51F493-CB4D-4244-BF01-5A3FF823042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1B9D79-5251-48BF-9555-AC106C237E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1DF5FD-2CDC-4EF2-BE1F-17D1B5713E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56E89-6B35-4F2C-9821-41F06A3CB4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88663C-3224-4BEC-BF3E-EB00C7D5F9C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1F2ED0D8-7BBD-421E-953C-1A5F7AEE89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dlib.tomsk.ru/sites/medlib.tomsk.ru/files/images/2011-5-14.preview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67544" y="253970"/>
            <a:ext cx="741682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Муниципальное</a:t>
            </a:r>
            <a:r>
              <a:rPr kumimoji="0" lang="ru-RU" sz="1600" b="1" u="none" strike="noStrike" cap="none" normalizeH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бюджетное дошкольное образовательное учреждение «Детский сад «Теремок»</a:t>
            </a:r>
            <a:endParaRPr kumimoji="0" lang="ru-RU" sz="1600" b="1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1472" y="1000108"/>
            <a:ext cx="85218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«Инклюзивные модели получения дошкольного образования детьми с ОВЗ»</a:t>
            </a:r>
            <a:endParaRPr lang="ru-RU" sz="4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4463480" y="5312822"/>
            <a:ext cx="468052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Подготовил: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Заведующий  МБДОУ «Детский сад «Теремок»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Руднева Е.В.</a:t>
            </a:r>
          </a:p>
        </p:txBody>
      </p:sp>
      <p:sp>
        <p:nvSpPr>
          <p:cNvPr id="14" name="Прямоугольник 8"/>
          <p:cNvSpPr>
            <a:spLocks noChangeArrowheads="1"/>
          </p:cNvSpPr>
          <p:nvPr/>
        </p:nvSpPr>
        <p:spPr bwMode="auto">
          <a:xfrm>
            <a:off x="5148064" y="6309320"/>
            <a:ext cx="187220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г. Уварово 2019г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357686" y="3428999"/>
            <a:ext cx="457203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Каждому ребенку нужен мир, где можно смеяться, общаться,  учиться, жить в согласии и быть счастливым.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Малала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Юсуфзай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98"/>
          <a:stretch/>
        </p:blipFill>
        <p:spPr>
          <a:xfrm>
            <a:off x="500034" y="3357562"/>
            <a:ext cx="3747964" cy="29124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/>
                <a:latin typeface="+mn-lt"/>
              </a:rPr>
              <a:t>Работа с родителями</a:t>
            </a:r>
            <a:endParaRPr lang="ru-RU" sz="3600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235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200" dirty="0" smtClean="0"/>
              <a:t>Формы организации </a:t>
            </a:r>
            <a:r>
              <a:rPr lang="ru-RU" sz="2200" dirty="0" smtClean="0"/>
              <a:t>психолого-педагогической </a:t>
            </a:r>
            <a:r>
              <a:rPr lang="ru-RU" sz="2200" dirty="0" smtClean="0"/>
              <a:t>помощи семье. </a:t>
            </a:r>
            <a:endParaRPr lang="ru-RU" sz="2200" dirty="0" smtClean="0"/>
          </a:p>
          <a:p>
            <a:pPr marL="594360" indent="-457200">
              <a:buAutoNum type="arabicPeriod"/>
            </a:pPr>
            <a:r>
              <a:rPr lang="ru-RU" sz="1400" dirty="0" smtClean="0"/>
              <a:t>Коллективные </a:t>
            </a:r>
            <a:r>
              <a:rPr lang="ru-RU" sz="1400" dirty="0" smtClean="0"/>
              <a:t>формы взаимодействия</a:t>
            </a:r>
            <a:r>
              <a:rPr lang="ru-RU" sz="1400" dirty="0" smtClean="0"/>
              <a:t>.</a:t>
            </a:r>
          </a:p>
          <a:p>
            <a:pPr marL="594360" indent="-457200">
              <a:buAutoNum type="arabicPeriod"/>
            </a:pPr>
            <a:r>
              <a:rPr lang="ru-RU" sz="1400" dirty="0" smtClean="0"/>
              <a:t> Индивидуальные </a:t>
            </a:r>
            <a:r>
              <a:rPr lang="ru-RU" sz="1400" dirty="0" smtClean="0"/>
              <a:t>формы </a:t>
            </a:r>
            <a:r>
              <a:rPr lang="ru-RU" sz="1400" dirty="0" smtClean="0"/>
              <a:t>работы.</a:t>
            </a:r>
          </a:p>
          <a:p>
            <a:pPr marL="594360" indent="-457200">
              <a:buAutoNum type="arabicPeriod"/>
            </a:pPr>
            <a:r>
              <a:rPr lang="ru-RU" sz="1400" dirty="0" smtClean="0"/>
              <a:t> </a:t>
            </a:r>
            <a:r>
              <a:rPr lang="ru-RU" sz="1400" dirty="0" smtClean="0"/>
              <a:t>Формы наглядного информационного обеспечения.</a:t>
            </a:r>
            <a:endParaRPr lang="ru-RU" sz="1400" dirty="0" smtClean="0"/>
          </a:p>
          <a:p>
            <a:pPr algn="just">
              <a:buNone/>
            </a:pPr>
            <a:r>
              <a:rPr lang="ru-RU" sz="1400" dirty="0" smtClean="0"/>
              <a:t>       В </a:t>
            </a:r>
            <a:r>
              <a:rPr lang="ru-RU" sz="1400" dirty="0" smtClean="0"/>
              <a:t>результате такой работы: родители видят, что вокруг них есть </a:t>
            </a:r>
            <a:r>
              <a:rPr lang="ru-RU" sz="1400" dirty="0" err="1" smtClean="0"/>
              <a:t>семьи,близкие</a:t>
            </a:r>
            <a:r>
              <a:rPr lang="ru-RU" sz="1400" dirty="0" smtClean="0"/>
              <a:t> им </a:t>
            </a:r>
            <a:r>
              <a:rPr lang="ru-RU" sz="1400" dirty="0" smtClean="0"/>
              <a:t>по духу и имеющие похожие проблемы; убеждаются на </a:t>
            </a:r>
            <a:r>
              <a:rPr lang="ru-RU" sz="1400" dirty="0" smtClean="0"/>
              <a:t>примере </a:t>
            </a:r>
            <a:r>
              <a:rPr lang="ru-RU" sz="1400" dirty="0" smtClean="0"/>
              <a:t>других семей, что активное участие родителей в развитии ребёнка ведёт </a:t>
            </a:r>
            <a:r>
              <a:rPr lang="ru-RU" sz="1400" dirty="0" smtClean="0"/>
              <a:t>к успеху</a:t>
            </a:r>
            <a:r>
              <a:rPr lang="ru-RU" sz="1400" dirty="0" smtClean="0"/>
              <a:t>; формируется активная родительская позиция и адекватная самооценка</a:t>
            </a:r>
            <a:r>
              <a:rPr lang="ru-RU" sz="1400" dirty="0" smtClean="0"/>
              <a:t>.</a:t>
            </a:r>
          </a:p>
          <a:p>
            <a:pPr algn="just">
              <a:buNone/>
            </a:pPr>
            <a:r>
              <a:rPr lang="ru-RU" sz="1400" dirty="0" smtClean="0"/>
              <a:t>Ожидаемый результат </a:t>
            </a:r>
            <a:r>
              <a:rPr lang="ru-RU" sz="1400" dirty="0" smtClean="0"/>
              <a:t>- </a:t>
            </a:r>
          </a:p>
          <a:p>
            <a:pPr algn="just">
              <a:buNone/>
            </a:pPr>
            <a:r>
              <a:rPr lang="ru-RU" sz="1400" dirty="0" smtClean="0"/>
              <a:t>  - Появление </a:t>
            </a:r>
            <a:r>
              <a:rPr lang="ru-RU" sz="1400" dirty="0" smtClean="0"/>
              <a:t>интереса родителей к работе </a:t>
            </a:r>
            <a:r>
              <a:rPr lang="ru-RU" sz="1400" dirty="0" smtClean="0"/>
              <a:t>ДОУ</a:t>
            </a:r>
          </a:p>
          <a:p>
            <a:pPr algn="just">
              <a:buNone/>
            </a:pPr>
            <a:r>
              <a:rPr lang="ru-RU" sz="1400" dirty="0" smtClean="0"/>
              <a:t> -  </a:t>
            </a:r>
            <a:r>
              <a:rPr lang="ru-RU" sz="1400" dirty="0" smtClean="0"/>
              <a:t>Повышение компетентности родителей в </a:t>
            </a:r>
            <a:r>
              <a:rPr lang="ru-RU" sz="1400" dirty="0" smtClean="0"/>
              <a:t>психолого-педагогических </a:t>
            </a:r>
            <a:r>
              <a:rPr lang="ru-RU" sz="1400" dirty="0" smtClean="0"/>
              <a:t>и правовых </a:t>
            </a:r>
            <a:r>
              <a:rPr lang="ru-RU" sz="1400" dirty="0" smtClean="0"/>
              <a:t>вопросах</a:t>
            </a:r>
          </a:p>
          <a:p>
            <a:pPr algn="just"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- Увеличение количества обращений с вопросами к педагогам, на индивидуальные </a:t>
            </a:r>
            <a:r>
              <a:rPr lang="ru-RU" sz="1400" dirty="0" smtClean="0"/>
              <a:t>консультации специалистам.</a:t>
            </a:r>
          </a:p>
          <a:p>
            <a:pPr algn="just">
              <a:buNone/>
            </a:pPr>
            <a:r>
              <a:rPr lang="ru-RU" sz="1400" dirty="0" smtClean="0"/>
              <a:t> -  Возрастание </a:t>
            </a:r>
            <a:r>
              <a:rPr lang="ru-RU" sz="1400" dirty="0" smtClean="0"/>
              <a:t>интереса к мероприятиям, проводимым в </a:t>
            </a:r>
            <a:r>
              <a:rPr lang="ru-RU" sz="1400" dirty="0" smtClean="0"/>
              <a:t>ДОУ</a:t>
            </a:r>
          </a:p>
          <a:p>
            <a:pPr algn="just">
              <a:buNone/>
            </a:pPr>
            <a:r>
              <a:rPr lang="ru-RU" sz="1400" dirty="0" smtClean="0"/>
              <a:t> -  </a:t>
            </a:r>
            <a:r>
              <a:rPr lang="ru-RU" sz="1400" dirty="0" smtClean="0"/>
              <a:t>Рост удовлетворенности родителей работой педагогов и </a:t>
            </a:r>
            <a:r>
              <a:rPr lang="ru-RU" sz="1400" dirty="0" smtClean="0"/>
              <a:t>ДОУ</a:t>
            </a:r>
          </a:p>
          <a:p>
            <a:pPr algn="just">
              <a:buNone/>
            </a:pPr>
            <a:r>
              <a:rPr lang="ru-RU" sz="1400" dirty="0" smtClean="0"/>
              <a:t> </a:t>
            </a:r>
            <a:r>
              <a:rPr lang="ru-RU" sz="1400" dirty="0" smtClean="0"/>
              <a:t>    </a:t>
            </a:r>
            <a:r>
              <a:rPr lang="ru-RU" sz="1400" dirty="0" smtClean="0"/>
              <a:t>в </a:t>
            </a:r>
            <a:r>
              <a:rPr lang="ru-RU" sz="1400" dirty="0" smtClean="0"/>
              <a:t>целом</a:t>
            </a:r>
            <a:endParaRPr lang="ru-RU" sz="1400" dirty="0"/>
          </a:p>
        </p:txBody>
      </p:sp>
      <p:pic>
        <p:nvPicPr>
          <p:cNvPr id="12290" name="Picture 2" descr="ÐÐ°ÑÑÐ¸Ð½ÐºÐ¸ Ð¿Ð¾ Ð·Ð°Ð¿ÑÐ¾ÑÑ ÑÐ¾ÑÐ¾ Ð¿ÐµÐ´Ð°Ð³Ð¾Ð³Ð¾Ð² Ð¸ ÑÐ¾Ð´Ð¸ÑÐµÐ»ÐµÐ¹ Ð´ÐµÑÐµÐ¹ ÐºÐ¾Ð»ÑÑÐ¾ÑÐ½Ð¸Ðº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714884"/>
            <a:ext cx="2847975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/>
                <a:latin typeface="+mn-lt"/>
              </a:rPr>
              <a:t>МЕТОДИЧЕСКОЕ </a:t>
            </a:r>
            <a:r>
              <a:rPr lang="ru-RU" sz="360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ru-RU" sz="3600" dirty="0" smtClean="0">
                <a:solidFill>
                  <a:srgbClr val="FFFF00"/>
                </a:solidFill>
                <a:effectLst/>
                <a:latin typeface="+mn-lt"/>
              </a:rPr>
              <a:t>СОПРОВОЖДЕНИЕ</a:t>
            </a:r>
            <a:endParaRPr lang="ru-RU" sz="3600" dirty="0">
              <a:solidFill>
                <a:srgbClr val="FFFF00"/>
              </a:solidFill>
              <a:effectLst/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ru-RU" dirty="0" smtClean="0"/>
              <a:t>С</a:t>
            </a:r>
            <a:r>
              <a:rPr lang="ru-RU" dirty="0" smtClean="0"/>
              <a:t>опровождение </a:t>
            </a:r>
            <a:r>
              <a:rPr lang="ru-RU" dirty="0" smtClean="0"/>
              <a:t>профессионального развития педагогов в организации </a:t>
            </a:r>
            <a:r>
              <a:rPr lang="ru-RU" dirty="0" smtClean="0"/>
              <a:t>для инклюзивного </a:t>
            </a:r>
            <a:r>
              <a:rPr lang="ru-RU" dirty="0" smtClean="0"/>
              <a:t>образования в ДОУ, а также образования детей с ОВЗ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Задачи: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Расширять знания педагогов по проблеме инклюзивного образования с </a:t>
            </a:r>
            <a:r>
              <a:rPr lang="ru-RU" dirty="0" err="1" smtClean="0"/>
              <a:t>учѐтом </a:t>
            </a:r>
            <a:r>
              <a:rPr lang="ru-RU" dirty="0" smtClean="0"/>
              <a:t>современных условий, требований к образованию детей с ОВЗ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2. </a:t>
            </a:r>
            <a:r>
              <a:rPr lang="ru-RU" dirty="0" smtClean="0"/>
              <a:t>Формировать и развивать профессиональное мастерство в реализации задач инклюзивного образования, образования и воспитания детей с ОВЗ.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3. </a:t>
            </a:r>
            <a:r>
              <a:rPr lang="ru-RU" dirty="0" smtClean="0"/>
              <a:t>Изучать, обобщать опыт работы педагогов по организации инклюзивного образования, образования детей с ОВЗ.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4. </a:t>
            </a:r>
            <a:r>
              <a:rPr lang="ru-RU" dirty="0" smtClean="0"/>
              <a:t>Создавать условия для повышения квалификации педагогов, работающих с детьми с ОВЗ, развития творческой инициативы педагогов, активизации к саморазвитию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Алгоритм системы повышения профессионального развития педагогов для работы с детьми, имеющими ОВЗ.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1</a:t>
            </a:r>
            <a:r>
              <a:rPr lang="ru-RU" dirty="0" smtClean="0"/>
              <a:t>. Составление индивидуального плана самообразования педагога.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2</a:t>
            </a:r>
            <a:r>
              <a:rPr lang="ru-RU" dirty="0" smtClean="0"/>
              <a:t>. Определение индивидуального учебно-методического комплекса для сопровождения развития профессиональной компетентности педагога.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3</a:t>
            </a:r>
            <a:r>
              <a:rPr lang="ru-RU" dirty="0" smtClean="0"/>
              <a:t>. Коррекция плана-графика повышения квалификации с учетом включения индивидуального плана самообразования.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</a:t>
            </a:r>
            <a:r>
              <a:rPr lang="ru-RU" dirty="0" smtClean="0"/>
              <a:t>. Реализация методического сопровождения для повышения профессиональной компетентности педагога в работе с детьми с ОВЗ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5. Определение результативности повышения профессиональной компетентности (система мониторинга).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6. </a:t>
            </a:r>
            <a:r>
              <a:rPr lang="ru-RU" dirty="0" smtClean="0"/>
              <a:t>Рефлексия деятельности. (самоанализ)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</a:t>
            </a:r>
            <a:r>
              <a:rPr lang="ru-RU" dirty="0" smtClean="0"/>
              <a:t>. Определение перспектив дальнейшего развития педагогов.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</a:rPr>
              <a:t>ПМПК и КОНСИЛИУМ</a:t>
            </a:r>
            <a:endParaRPr lang="ru-RU" sz="3600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00108"/>
            <a:ext cx="8258204" cy="564360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1428728" y="1071546"/>
            <a:ext cx="4679950" cy="4318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ВЫЯВЛЕНИЕ ПРОБЛЕМЫ У РЕБЁНКА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3563938" y="1628775"/>
            <a:ext cx="4608512" cy="3603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БЕСЕДА С РОДИТЕЛЯМИ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auto">
          <a:xfrm>
            <a:off x="1476375" y="2133600"/>
            <a:ext cx="4679950" cy="360363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ДИАГНОСТИКА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>
            <a:off x="3563938" y="2636838"/>
            <a:ext cx="4537075" cy="10795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ЗАСЕДАНИЕ КОНСИЛИУМА.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ВЫРАБОТКА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ИНДИВИДУАЛЬНОЙ ПРОГРАММЫ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 СОПРОВОЖДЕНИЯ РЕБЁНКА</a:t>
            </a: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auto">
          <a:xfrm>
            <a:off x="1403350" y="3789363"/>
            <a:ext cx="4679950" cy="358775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РЕАЛИЗАЦИЯ НАМЕЧЕННОЙ ПРОГРАММЫ</a:t>
            </a: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auto">
          <a:xfrm>
            <a:off x="3635375" y="4292600"/>
            <a:ext cx="4465638" cy="609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ОТСЛЕЖИВАНИЕ</a:t>
            </a:r>
            <a:r>
              <a:rPr lang="ru-RU" sz="160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ДИНАМИКИ </a:t>
            </a:r>
          </a:p>
          <a:p>
            <a:pPr algn="ctr"/>
            <a:r>
              <a:rPr lang="ru-RU" sz="1600" b="1">
                <a:solidFill>
                  <a:srgbClr val="000000"/>
                </a:solidFill>
                <a:latin typeface="Times New Roman" pitchFamily="18" charset="0"/>
              </a:rPr>
              <a:t>РАЗВИТИЯ РЕБЕНКА</a:t>
            </a: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auto">
          <a:xfrm>
            <a:off x="1403350" y="5013325"/>
            <a:ext cx="4679950" cy="863600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ПРИ НЕОБХОДИМОСТИ ВНЕСЕНИЕ 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ИЗМЕНЕНИЙ В ИНДИВИДУАЛЬНУЮ</a:t>
            </a:r>
          </a:p>
          <a:p>
            <a:pPr algn="ctr"/>
            <a:r>
              <a:rPr lang="ru-RU" sz="1600" b="1" dirty="0">
                <a:solidFill>
                  <a:srgbClr val="000000"/>
                </a:solidFill>
                <a:latin typeface="Times New Roman" pitchFamily="18" charset="0"/>
              </a:rPr>
              <a:t>ПРОГРАММУ РАЗВИТИЯ РЕБЕНКА</a:t>
            </a: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auto">
          <a:xfrm rot="5400000">
            <a:off x="3144044" y="1543844"/>
            <a:ext cx="492125" cy="373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 rot="5400000">
            <a:off x="3217069" y="4209256"/>
            <a:ext cx="492125" cy="373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" name="AutoShape 14"/>
          <p:cNvSpPr>
            <a:spLocks noChangeArrowheads="1"/>
          </p:cNvSpPr>
          <p:nvPr/>
        </p:nvSpPr>
        <p:spPr bwMode="auto">
          <a:xfrm rot="5400000">
            <a:off x="3144044" y="2551906"/>
            <a:ext cx="492125" cy="3730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 rot="16200000" flipH="1">
            <a:off x="6019006" y="3782220"/>
            <a:ext cx="492125" cy="36036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16"/>
          <p:cNvSpPr>
            <a:spLocks noChangeArrowheads="1"/>
          </p:cNvSpPr>
          <p:nvPr/>
        </p:nvSpPr>
        <p:spPr bwMode="auto">
          <a:xfrm rot="16200000" flipH="1">
            <a:off x="6090444" y="2055019"/>
            <a:ext cx="492125" cy="360363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7" name="AutoShape 17"/>
          <p:cNvSpPr>
            <a:spLocks noChangeArrowheads="1"/>
          </p:cNvSpPr>
          <p:nvPr/>
        </p:nvSpPr>
        <p:spPr bwMode="auto">
          <a:xfrm rot="16200000" flipH="1">
            <a:off x="5909469" y="5044282"/>
            <a:ext cx="638175" cy="287337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400 h 21600"/>
              <a:gd name="T20" fmla="*/ 18514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429" y="0"/>
                </a:moveTo>
                <a:lnTo>
                  <a:pt x="9257" y="7200"/>
                </a:lnTo>
                <a:lnTo>
                  <a:pt x="12343" y="7200"/>
                </a:lnTo>
                <a:lnTo>
                  <a:pt x="12343" y="14400"/>
                </a:lnTo>
                <a:lnTo>
                  <a:pt x="0" y="14400"/>
                </a:lnTo>
                <a:lnTo>
                  <a:pt x="0" y="21600"/>
                </a:lnTo>
                <a:lnTo>
                  <a:pt x="18514" y="21600"/>
                </a:lnTo>
                <a:lnTo>
                  <a:pt x="18514" y="7200"/>
                </a:lnTo>
                <a:lnTo>
                  <a:pt x="21600" y="7200"/>
                </a:lnTo>
                <a:close/>
              </a:path>
            </a:pathLst>
          </a:cu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924926"/>
            <a:ext cx="8318728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РОДИТЕЛЯМИ:</a:t>
            </a:r>
            <a:endParaRPr lang="ru-RU" sz="1600" b="1" dirty="0" smtClean="0"/>
          </a:p>
          <a:p>
            <a:endParaRPr lang="ru-RU" sz="1600" dirty="0" smtClean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-Ознакомление с современными видами игровых </a:t>
            </a:r>
          </a:p>
          <a:p>
            <a:r>
              <a:rPr lang="ru-RU" sz="1600" dirty="0" smtClean="0">
                <a:latin typeface="+mn-lt"/>
              </a:rPr>
              <a:t>средств и оборудования, с принципами создания</a:t>
            </a:r>
          </a:p>
          <a:p>
            <a:r>
              <a:rPr lang="ru-RU" sz="1600" dirty="0" smtClean="0">
                <a:latin typeface="+mn-lt"/>
              </a:rPr>
              <a:t>развивающей среды в домашних условиях.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+mn-lt"/>
              </a:rPr>
              <a:t>Обучение современным методам и приемам </a:t>
            </a:r>
          </a:p>
          <a:p>
            <a:r>
              <a:rPr lang="ru-RU" sz="1600" dirty="0" smtClean="0">
                <a:latin typeface="+mn-lt"/>
              </a:rPr>
              <a:t>воспитания и обучения детей на основе</a:t>
            </a:r>
          </a:p>
          <a:p>
            <a:r>
              <a:rPr lang="ru-RU" sz="1600" dirty="0" smtClean="0">
                <a:latin typeface="+mn-lt"/>
              </a:rPr>
              <a:t> развивающих игр, а также организации </a:t>
            </a:r>
          </a:p>
          <a:p>
            <a:r>
              <a:rPr lang="ru-RU" sz="1600" dirty="0" smtClean="0">
                <a:latin typeface="+mn-lt"/>
              </a:rPr>
              <a:t>игрового взаимодействия с детьми. 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+mn-lt"/>
              </a:rPr>
              <a:t>Формирование знаний об особенностях </a:t>
            </a:r>
          </a:p>
          <a:p>
            <a:r>
              <a:rPr lang="ru-RU" sz="1600" dirty="0" smtClean="0">
                <a:latin typeface="+mn-lt"/>
              </a:rPr>
              <a:t>развития дошкольников, организации</a:t>
            </a:r>
          </a:p>
          <a:p>
            <a:r>
              <a:rPr lang="ru-RU" sz="1600" dirty="0" smtClean="0">
                <a:latin typeface="+mn-lt"/>
              </a:rPr>
              <a:t>профилактики и коррекции нарушений   и отклонений в развитии</a:t>
            </a:r>
            <a:r>
              <a:rPr lang="ru-RU" dirty="0" smtClean="0">
                <a:latin typeface="+mn-lt"/>
              </a:rPr>
              <a:t>.</a:t>
            </a:r>
          </a:p>
          <a:p>
            <a:pPr>
              <a:buFontTx/>
              <a:buChar char="-"/>
            </a:pPr>
            <a:r>
              <a:rPr lang="ru-RU" sz="1600" dirty="0" smtClean="0">
                <a:latin typeface="+mn-lt"/>
              </a:rPr>
              <a:t>Ознакомление с современными видами игровых</a:t>
            </a:r>
          </a:p>
          <a:p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РАБОТЫ С ДЕТЬМИ:</a:t>
            </a:r>
            <a:endParaRPr lang="ru-RU" dirty="0" smtClean="0"/>
          </a:p>
          <a:p>
            <a:r>
              <a:rPr lang="ru-RU" sz="1600" dirty="0" smtClean="0">
                <a:latin typeface="+mn-lt"/>
              </a:rPr>
              <a:t>- Социальная адаптация и ранняя социализация (развитие навыков игровой деятельности).</a:t>
            </a:r>
          </a:p>
          <a:p>
            <a:r>
              <a:rPr lang="ru-RU" sz="1600" dirty="0" smtClean="0">
                <a:latin typeface="+mn-lt"/>
              </a:rPr>
              <a:t> - Организация </a:t>
            </a:r>
            <a:r>
              <a:rPr lang="ru-RU" sz="1600" dirty="0" err="1" smtClean="0">
                <a:latin typeface="+mn-lt"/>
              </a:rPr>
              <a:t>общеразвивающей</a:t>
            </a:r>
            <a:r>
              <a:rPr lang="ru-RU" sz="1600" dirty="0" smtClean="0">
                <a:latin typeface="+mn-lt"/>
              </a:rPr>
              <a:t> деятельности, позволяющей подготовить ребёнка к успешному обучению в ДОУ и  школе (развитие мелкой моторики, памяти, мышления и др.).</a:t>
            </a:r>
          </a:p>
          <a:p>
            <a:r>
              <a:rPr lang="ru-RU" sz="1600" dirty="0" smtClean="0">
                <a:latin typeface="+mn-lt"/>
              </a:rPr>
              <a:t> - Обеспечение равных стартовых возможностей для успешного обучения  (коррекция недостатков в речевом, познавательном и личностном развитии).</a:t>
            </a:r>
          </a:p>
          <a:p>
            <a:pPr>
              <a:buFontTx/>
              <a:buChar char="-"/>
            </a:pPr>
            <a:endParaRPr lang="ru-RU" dirty="0" smtClean="0"/>
          </a:p>
          <a:p>
            <a:pPr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273422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latin typeface="+mn-lt"/>
              </a:rPr>
              <a:t>Консультационный    центр</a:t>
            </a:r>
            <a:endParaRPr lang="ru-RU" sz="3600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170" name="AutoShape 2" descr="ÐÐ°ÑÑÐ¸Ð½ÐºÐ¸ Ð¿Ð¾ Ð·Ð°Ð¿ÑÐ¾ÑÑ Ð·Ð½Ð°ÑÐµÐ½Ð¸Ðµ ÐºÐ¾Ð½ÑÑÐ»ÑÑÐ°ÑÐ¸Ð¾Ð½Ð½Ð¾Ð³Ð¾ ÑÐµÐ½ÑÑÐ° Ð´Ð¾Ñ Ð´Ð»Ñ Ð¸Ð½Ð²Ð°Ð»Ð¸Ð´Ð¾Ð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2" name="Picture 4" descr="ÐÐ°ÑÑÐ¸Ð½ÐºÐ¸ Ð¿Ð¾ Ð·Ð°Ð¿ÑÐ¾ÑÑ Ð·Ð½Ð°ÑÐµÐ½Ð¸Ðµ ÐºÐ¾Ð½ÑÑÐ»ÑÑÐ°ÑÐ¸Ð¾Ð½Ð½Ð¾Ð³Ð¾ ÑÐµÐ½ÑÑÐ° Ð´Ð¾Ñ Ð´Ð»Ñ Ð¸Ð½Ð²Ð°Ð»Ð¸Ð´Ð¾Ð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1285860"/>
            <a:ext cx="3000396" cy="2428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39885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CBR -</a:t>
            </a:r>
            <a:r>
              <a:rPr lang="ru-RU" dirty="0" smtClean="0">
                <a:solidFill>
                  <a:srgbClr val="FFFF00"/>
                </a:solidFill>
              </a:rPr>
              <a:t> технологии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 smtClean="0"/>
              <a:t>В 2013 году была утверждена комплексная программа Тамбовской области «Право быть равным». Заказчиком  и координатором программы выступило управление образования и науки области, а коллектив ДОУ «Теремок» исполнителем от г. Уварово. Цель программы – обеспечение комплексного подхода в создании благоприятных условий, направленных на улучшение жизнедеятельности детей-инвалидов и повышение адаптивных возможностей их семей в условиях межведомственного взаимодействия на базе ДОУ.</a:t>
            </a:r>
          </a:p>
          <a:p>
            <a:pPr>
              <a:buNone/>
            </a:pPr>
            <a:r>
              <a:rPr lang="ru-RU" dirty="0" smtClean="0"/>
              <a:t>Им оказывается медицинская помощь (сотрудничество со специалистами учреждений здравоохранения г. Уварово и Тамбова, общероссийской общественной организацией «Всероссийское общество инвалидов»), коррекционно-развивающее обучение, обучение по уходу, воспитанию и развитию детей-инвалидов, социальная помощь.</a:t>
            </a:r>
          </a:p>
          <a:p>
            <a:pPr>
              <a:buNone/>
            </a:pPr>
            <a:r>
              <a:rPr lang="ru-RU" dirty="0" smtClean="0"/>
              <a:t>В результате работы по профилактической услуге </a:t>
            </a:r>
            <a:r>
              <a:rPr lang="en-US" dirty="0" smtClean="0"/>
              <a:t>CBR</a:t>
            </a:r>
            <a:r>
              <a:rPr lang="ru-RU" dirty="0" smtClean="0"/>
              <a:t> </a:t>
            </a:r>
            <a:r>
              <a:rPr lang="ru-RU" dirty="0" smtClean="0"/>
              <a:t>– технологии нашими специалистами происходит коррекция социализации </a:t>
            </a:r>
            <a:r>
              <a:rPr lang="ru-RU" dirty="0" smtClean="0"/>
              <a:t>детей с ОВЗ на территории нашего города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: скругленные углы 4">
            <a:extLst>
              <a:ext uri="{FF2B5EF4-FFF2-40B4-BE49-F238E27FC236}">
                <a16:creationId xmlns="" xmlns:a16="http://schemas.microsoft.com/office/drawing/2014/main" id="{F7B397BC-B42D-42D1-9DF5-40B941953840}"/>
              </a:ext>
            </a:extLst>
          </p:cNvPr>
          <p:cNvSpPr/>
          <p:nvPr/>
        </p:nvSpPr>
        <p:spPr>
          <a:xfrm>
            <a:off x="1450793" y="170633"/>
            <a:ext cx="2997926" cy="73152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ОБРАЗОВАТЕЛЬНЫЕ ПРОГРАММЫ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="" xmlns:a16="http://schemas.microsoft.com/office/drawing/2014/main" id="{5438A170-4CCB-4AC7-9753-4D86B54A9D94}"/>
              </a:ext>
            </a:extLst>
          </p:cNvPr>
          <p:cNvSpPr/>
          <p:nvPr/>
        </p:nvSpPr>
        <p:spPr>
          <a:xfrm>
            <a:off x="483327" y="1604554"/>
            <a:ext cx="1776548" cy="1219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Основная образовательная программа (ООП)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="" xmlns:a16="http://schemas.microsoft.com/office/drawing/2014/main" id="{A1BC6110-C670-405F-A430-E533AA6E7030}"/>
              </a:ext>
            </a:extLst>
          </p:cNvPr>
          <p:cNvSpPr/>
          <p:nvPr/>
        </p:nvSpPr>
        <p:spPr>
          <a:xfrm>
            <a:off x="3624128" y="1542503"/>
            <a:ext cx="1776548" cy="1219200"/>
          </a:xfrm>
          <a:prstGeom prst="roundRect">
            <a:avLst/>
          </a:prstGeom>
          <a:solidFill>
            <a:srgbClr val="E872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основная образовательная программа (АООП)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="" xmlns:a16="http://schemas.microsoft.com/office/drawing/2014/main" id="{4308CFD7-65AD-41D6-B3EA-3A6971FB6589}"/>
              </a:ext>
            </a:extLst>
          </p:cNvPr>
          <p:cNvSpPr/>
          <p:nvPr/>
        </p:nvSpPr>
        <p:spPr>
          <a:xfrm>
            <a:off x="2949756" y="3161210"/>
            <a:ext cx="2233748" cy="949235"/>
          </a:xfrm>
          <a:prstGeom prst="roundRect">
            <a:avLst/>
          </a:prstGeom>
          <a:solidFill>
            <a:srgbClr val="E872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Адаптированная образовательная программа (АОП)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="" xmlns:a16="http://schemas.microsoft.com/office/drawing/2014/main" id="{A05C7B51-1498-4359-A917-520DAFE33F80}"/>
              </a:ext>
            </a:extLst>
          </p:cNvPr>
          <p:cNvSpPr/>
          <p:nvPr/>
        </p:nvSpPr>
        <p:spPr>
          <a:xfrm>
            <a:off x="2949756" y="4576355"/>
            <a:ext cx="2070463" cy="949235"/>
          </a:xfrm>
          <a:prstGeom prst="roundRect">
            <a:avLst/>
          </a:prstGeom>
          <a:solidFill>
            <a:srgbClr val="E872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Индивидуальный 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маршрут (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ИОМ</a:t>
            </a:r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="" xmlns:a16="http://schemas.microsoft.com/office/drawing/2014/main" id="{AF02A0BE-3E2E-43F2-A6D3-BEE4B12C909F}"/>
              </a:ext>
            </a:extLst>
          </p:cNvPr>
          <p:cNvCxnSpPr>
            <a:cxnSpLocks/>
          </p:cNvCxnSpPr>
          <p:nvPr/>
        </p:nvCxnSpPr>
        <p:spPr>
          <a:xfrm flipH="1">
            <a:off x="1951265" y="997677"/>
            <a:ext cx="617219" cy="50945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="" xmlns:a16="http://schemas.microsoft.com/office/drawing/2014/main" id="{96B009E7-BAD8-4293-85C2-F2E7002B132F}"/>
              </a:ext>
            </a:extLst>
          </p:cNvPr>
          <p:cNvCxnSpPr>
            <a:cxnSpLocks/>
          </p:cNvCxnSpPr>
          <p:nvPr/>
        </p:nvCxnSpPr>
        <p:spPr>
          <a:xfrm>
            <a:off x="3233058" y="1004482"/>
            <a:ext cx="451484" cy="55679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="" xmlns:a16="http://schemas.microsoft.com/office/drawing/2014/main" id="{557A26A0-364F-4004-9F05-708FAAA991D0}"/>
              </a:ext>
            </a:extLst>
          </p:cNvPr>
          <p:cNvCxnSpPr>
            <a:cxnSpLocks/>
          </p:cNvCxnSpPr>
          <p:nvPr/>
        </p:nvCxnSpPr>
        <p:spPr>
          <a:xfrm>
            <a:off x="2284775" y="2708363"/>
            <a:ext cx="633140" cy="4495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="" xmlns:a16="http://schemas.microsoft.com/office/drawing/2014/main" id="{6D0D57E9-FAAB-4EA5-B2CD-C1FCA7DBA9BE}"/>
              </a:ext>
            </a:extLst>
          </p:cNvPr>
          <p:cNvCxnSpPr>
            <a:cxnSpLocks/>
          </p:cNvCxnSpPr>
          <p:nvPr/>
        </p:nvCxnSpPr>
        <p:spPr>
          <a:xfrm flipH="1">
            <a:off x="3396343" y="2737757"/>
            <a:ext cx="328613" cy="4201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="" xmlns:a16="http://schemas.microsoft.com/office/drawing/2014/main" id="{5B4E4A09-F2AC-43C2-9D87-C94E56AB530B}"/>
              </a:ext>
            </a:extLst>
          </p:cNvPr>
          <p:cNvCxnSpPr>
            <a:cxnSpLocks/>
          </p:cNvCxnSpPr>
          <p:nvPr/>
        </p:nvCxnSpPr>
        <p:spPr>
          <a:xfrm flipH="1">
            <a:off x="3887015" y="4125137"/>
            <a:ext cx="32658" cy="48768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Блок-схема: несколько документов 22">
            <a:extLst>
              <a:ext uri="{FF2B5EF4-FFF2-40B4-BE49-F238E27FC236}">
                <a16:creationId xmlns="" xmlns:a16="http://schemas.microsoft.com/office/drawing/2014/main" id="{30ECE0CB-5BD6-4E6B-B68A-A2D8ADEE4590}"/>
              </a:ext>
            </a:extLst>
          </p:cNvPr>
          <p:cNvSpPr/>
          <p:nvPr/>
        </p:nvSpPr>
        <p:spPr>
          <a:xfrm>
            <a:off x="457201" y="3243941"/>
            <a:ext cx="1771649" cy="949235"/>
          </a:xfrm>
          <a:prstGeom prst="flowChartMultidocumen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 ЦПМПК,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ИПРа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="" xmlns:a16="http://schemas.microsoft.com/office/drawing/2014/main" id="{7313DDB9-C628-48F8-8514-2AE9BF0FDD34}"/>
              </a:ext>
            </a:extLst>
          </p:cNvPr>
          <p:cNvCxnSpPr>
            <a:cxnSpLocks/>
          </p:cNvCxnSpPr>
          <p:nvPr/>
        </p:nvCxnSpPr>
        <p:spPr>
          <a:xfrm>
            <a:off x="2306410" y="3614056"/>
            <a:ext cx="643346" cy="2177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блачко с текстом: прямоугольное 26">
            <a:extLst>
              <a:ext uri="{FF2B5EF4-FFF2-40B4-BE49-F238E27FC236}">
                <a16:creationId xmlns="" xmlns:a16="http://schemas.microsoft.com/office/drawing/2014/main" id="{1310A1E9-755F-4FAE-B301-5FF7F271CADD}"/>
              </a:ext>
            </a:extLst>
          </p:cNvPr>
          <p:cNvSpPr/>
          <p:nvPr/>
        </p:nvSpPr>
        <p:spPr>
          <a:xfrm>
            <a:off x="7096396" y="3429001"/>
            <a:ext cx="1779814" cy="1018903"/>
          </a:xfrm>
          <a:prstGeom prst="wedgeRectCallout">
            <a:avLst>
              <a:gd name="adj1" fmla="val -142671"/>
              <a:gd name="adj2" fmla="val -3322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 учитывать рекомендации ЦПМПК и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ИПРа</a:t>
            </a:r>
            <a:endPara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Облачко с текстом: прямоугольное 27">
            <a:extLst>
              <a:ext uri="{FF2B5EF4-FFF2-40B4-BE49-F238E27FC236}">
                <a16:creationId xmlns="" xmlns:a16="http://schemas.microsoft.com/office/drawing/2014/main" id="{5BD6587D-FE91-4E5A-A55C-CC8644936A6C}"/>
              </a:ext>
            </a:extLst>
          </p:cNvPr>
          <p:cNvSpPr/>
          <p:nvPr/>
        </p:nvSpPr>
        <p:spPr>
          <a:xfrm>
            <a:off x="7132321" y="4772298"/>
            <a:ext cx="1822268" cy="870857"/>
          </a:xfrm>
          <a:prstGeom prst="wedgeRectCallout">
            <a:avLst>
              <a:gd name="adj1" fmla="val -144846"/>
              <a:gd name="adj2" fmla="val -136816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в рамках </a:t>
            </a:r>
            <a:r>
              <a:rPr lang="ru-RU" sz="16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ППк</a:t>
            </a: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ОО</a:t>
            </a:r>
          </a:p>
        </p:txBody>
      </p:sp>
      <p:sp>
        <p:nvSpPr>
          <p:cNvPr id="31" name="Облачко с текстом: прямоугольное 30">
            <a:extLst>
              <a:ext uri="{FF2B5EF4-FFF2-40B4-BE49-F238E27FC236}">
                <a16:creationId xmlns="" xmlns:a16="http://schemas.microsoft.com/office/drawing/2014/main" id="{1FBB0B19-3BDE-4D31-974E-5B0B1167F6BF}"/>
              </a:ext>
            </a:extLst>
          </p:cNvPr>
          <p:cNvSpPr/>
          <p:nvPr/>
        </p:nvSpPr>
        <p:spPr>
          <a:xfrm>
            <a:off x="6266906" y="1134292"/>
            <a:ext cx="2684417" cy="1902822"/>
          </a:xfrm>
          <a:prstGeom prst="wedgeRectCallout">
            <a:avLst>
              <a:gd name="adj1" fmla="val -79343"/>
              <a:gd name="adj2" fmla="val 101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Разрабатывается на группу детей определенной категории ОВЗ 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Ограничены возможности учета индивидуальных отличий конкретного ребенка, необходимых индивидуальных образовательных условий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Облачко с текстом: прямоугольное 36">
            <a:extLst>
              <a:ext uri="{FF2B5EF4-FFF2-40B4-BE49-F238E27FC236}">
                <a16:creationId xmlns="" xmlns:a16="http://schemas.microsoft.com/office/drawing/2014/main" id="{2846ED93-CB9B-4E73-AB5E-FEDB6DD129FF}"/>
              </a:ext>
            </a:extLst>
          </p:cNvPr>
          <p:cNvSpPr/>
          <p:nvPr/>
        </p:nvSpPr>
        <p:spPr>
          <a:xfrm>
            <a:off x="484141" y="5207725"/>
            <a:ext cx="1822268" cy="1219200"/>
          </a:xfrm>
          <a:prstGeom prst="wedgeRectCallout">
            <a:avLst>
              <a:gd name="adj1" fmla="val 85344"/>
              <a:gd name="adj2" fmla="val -175554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Разрабатывается на конкретного ребенка </a:t>
            </a:r>
          </a:p>
          <a:p>
            <a:pPr algn="ctr"/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Прописываются условия обучения, определенные </a:t>
            </a:r>
            <a:r>
              <a:rPr lang="ru-RU" sz="1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ИПРа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47333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ИОМ- -образец новой модели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428736"/>
            <a:ext cx="8229600" cy="4880624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</a:pP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ИОМ</a:t>
            </a:r>
            <a:r>
              <a:rPr lang="ru-RU" sz="1800" b="1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разрабатывается с учетом возрастных и индивидуальных особенностей ребенка и включал следующие базовые направления</a:t>
            </a: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ru-RU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смена ведущих мотивов деятельности,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эмоционально-делового и предметного общения,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и активизация общих движений,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предметных действий и предметной деятельности,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наглядно-действенного мышления,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интенсивное накопление пассивного словаря,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стимуляция активной речи,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овладение различными навыками в процессе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подражания,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становление представлений о себе, 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формирование предпосылок к конструктивной </a:t>
            </a:r>
          </a:p>
          <a:p>
            <a:pPr algn="just">
              <a:spcAft>
                <a:spcPts val="0"/>
              </a:spcAft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и изобразительной деятельности</a:t>
            </a: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8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закрепление навыков самообслуживания</a:t>
            </a:r>
            <a:endParaRPr lang="ru-RU" sz="1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6" y="2000240"/>
            <a:ext cx="1970182" cy="2852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0143"/>
          <a:stretch/>
        </p:blipFill>
        <p:spPr>
          <a:xfrm>
            <a:off x="5429256" y="3429000"/>
            <a:ext cx="1781049" cy="27003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73422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FFFF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2910" y="285728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Комфортная психологическая и РПП среда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14348" y="2500307"/>
            <a:ext cx="785818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Одним из условий повышения эффективности коррекционно-педагогической работы является создание возможностям ребенка  психологически комфортной   и предметно-развивающей </a:t>
            </a:r>
            <a:r>
              <a:rPr lang="ru-RU" sz="1600" dirty="0" smtClean="0">
                <a:latin typeface="+mn-lt"/>
              </a:rPr>
              <a:t>среды</a:t>
            </a:r>
            <a:r>
              <a:rPr lang="ru-RU" dirty="0" smtClean="0"/>
              <a:t>.</a:t>
            </a:r>
          </a:p>
          <a:p>
            <a:r>
              <a:rPr lang="ru-RU" sz="1600" dirty="0" smtClean="0">
                <a:latin typeface="+mn-lt"/>
              </a:rPr>
              <a:t>ДОУ </a:t>
            </a:r>
            <a:r>
              <a:rPr lang="ru-RU" sz="1600" dirty="0" smtClean="0">
                <a:latin typeface="+mn-lt"/>
              </a:rPr>
              <a:t>оснащено специальным оборудованием</a:t>
            </a:r>
            <a:r>
              <a:rPr lang="ru-RU" sz="1600" dirty="0" smtClean="0">
                <a:latin typeface="+mn-lt"/>
              </a:rPr>
              <a:t>:</a:t>
            </a:r>
          </a:p>
          <a:p>
            <a:r>
              <a:rPr lang="ru-RU" sz="1600" dirty="0" smtClean="0">
                <a:latin typeface="+mn-lt"/>
              </a:rPr>
              <a:t>Пандус, расширены дверные проемы, кнопка вызова, гигиеническая комната, уличная площадка, оборудован кабинет специалиста, опора для сидения,</a:t>
            </a:r>
            <a:endParaRPr lang="ru-RU" sz="1600" dirty="0" smtClean="0">
              <a:latin typeface="+mn-lt"/>
            </a:endParaRPr>
          </a:p>
          <a:p>
            <a:r>
              <a:rPr lang="ru-RU" sz="1600" dirty="0" smtClean="0">
                <a:latin typeface="+mn-lt"/>
              </a:rPr>
              <a:t>кресло-коляска </a:t>
            </a:r>
            <a:r>
              <a:rPr lang="ru-RU" sz="1600" dirty="0" smtClean="0">
                <a:latin typeface="+mn-lt"/>
              </a:rPr>
              <a:t>для передвижения детей-инвалидов и детей с </a:t>
            </a:r>
            <a:r>
              <a:rPr lang="ru-RU" sz="1600" dirty="0" smtClean="0">
                <a:latin typeface="+mn-lt"/>
              </a:rPr>
              <a:t>ДЦП,</a:t>
            </a:r>
          </a:p>
          <a:p>
            <a:r>
              <a:rPr lang="ru-RU" sz="1600" dirty="0" smtClean="0">
                <a:latin typeface="+mn-lt"/>
              </a:rPr>
              <a:t> детский тренажер. </a:t>
            </a:r>
          </a:p>
          <a:p>
            <a:r>
              <a:rPr lang="ru-RU" sz="1600" dirty="0" smtClean="0">
                <a:latin typeface="+mn-lt"/>
              </a:rPr>
              <a:t>В ДОУ созданы условия для дистанционного общения с детьми с ОВЗ и детьми-инвалидами, не посещающими дошкольное образовательное учреждение с целью эффективного взаимодействия с ребенком и развития его коммуникативной компетентности.</a:t>
            </a:r>
          </a:p>
          <a:p>
            <a:endParaRPr lang="ru-RU" dirty="0"/>
          </a:p>
        </p:txBody>
      </p:sp>
      <p:pic>
        <p:nvPicPr>
          <p:cNvPr id="7170" name="Picture 2" descr="https://ivant-dou11.edumsko.ru/uploads/6000/23379/section/350944/ovz/DSC000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5286388"/>
            <a:ext cx="2143141" cy="1571612"/>
          </a:xfrm>
          <a:prstGeom prst="rect">
            <a:avLst/>
          </a:prstGeom>
          <a:noFill/>
        </p:spPr>
      </p:pic>
      <p:pic>
        <p:nvPicPr>
          <p:cNvPr id="7172" name="Picture 4" descr="https://ivant-dou11.edumsko.ru/uploads/6000/23379/section/350944/ovz/DSC000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5286388"/>
            <a:ext cx="2214578" cy="1571612"/>
          </a:xfrm>
          <a:prstGeom prst="rect">
            <a:avLst/>
          </a:prstGeom>
          <a:noFill/>
        </p:spPr>
      </p:pic>
      <p:pic>
        <p:nvPicPr>
          <p:cNvPr id="7174" name="Picture 6" descr="https://ivant-dou11.edumsko.ru/uploads/6000/23379/section/350944/ovz/DSC016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857232"/>
            <a:ext cx="1928826" cy="1511315"/>
          </a:xfrm>
          <a:prstGeom prst="rect">
            <a:avLst/>
          </a:prstGeom>
          <a:noFill/>
        </p:spPr>
      </p:pic>
      <p:pic>
        <p:nvPicPr>
          <p:cNvPr id="10" name="Рисунок 9" descr="http://dostupsreda.ru/uploadedFiles/eshopimages/big/Resize_of_mih-2015-01.jpg"/>
          <p:cNvPicPr/>
          <p:nvPr/>
        </p:nvPicPr>
        <p:blipFill>
          <a:blip r:embed="rId5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42910" y="1000108"/>
            <a:ext cx="1857388" cy="14859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023071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7337" y="1047155"/>
            <a:ext cx="533442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«особого» ребёнка интересен и пуглив.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«особого» ребёнка безобразен и красив. Неуклюж, порою странен, добродушен и открыт.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«особого»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 иногда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страшит…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он агрессивен? Почему он так закрыт? Почему он так испуган? Почему не говорит?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«особого» ребёнка –он закрыт от глаз чужих. Мир «особого» ребёнка -допускает лишь своих!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929190" y="3429000"/>
            <a:ext cx="3676398" cy="3143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9019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855876"/>
            <a:ext cx="799288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Инклюзивное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обеспечивает максимальную социализацию детей с ОВЗ в соответствии с индивидуальными психофизическими возможностями каждого ребёнка; формирует у всех участников образовательной деятельности таких общечеловеческих ценностей, как взаимное уважение, толерантность, осознание себя частью общества, предоставляет возможности для развития навыков и талантов конкретного человека, возможность взаимопомощи и развития у всех людей способностей, необходимых для общения.  В ходе инклюзивного образования происходит рост педагогического мастерства,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повышение педагогической компетентности и ответственности педагогов и родителей</a:t>
            </a: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расширяется образовательное пространство ДОУ и повышается его социальный </a:t>
            </a: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статус. Инклюзивное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образование обладает ресурсами, направленными на стимулирование равноправия воспитанников и их участия во всех делах коллектива. </a:t>
            </a:r>
            <a:endParaRPr lang="ru-RU" sz="1600" dirty="0"/>
          </a:p>
        </p:txBody>
      </p:sp>
      <p:sp>
        <p:nvSpPr>
          <p:cNvPr id="3" name="Прямоугольник 4"/>
          <p:cNvSpPr>
            <a:spLocks noChangeArrowheads="1"/>
          </p:cNvSpPr>
          <p:nvPr/>
        </p:nvSpPr>
        <p:spPr bwMode="auto">
          <a:xfrm>
            <a:off x="2843808" y="332656"/>
            <a:ext cx="408564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Вывод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2630294" y="4077072"/>
            <a:ext cx="3811404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1038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908720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 каждым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годом в нашем городе 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увеличивается число детей с ограниченными физическими и психическими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возможностями, поэтому вопрос об инклюзивном образовании является актуальным.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В тоже время практика показывает, что проблемы в развитии ребенка с ОВЗ обусловлены не только биологическими факторами, но и неисполнением главных педагогических закономерностей: ограничено общение, деформирована система коллективных отношений (прежде всего со сверстниками), отсутствует или сужена социальная активность</a:t>
            </a:r>
          </a:p>
          <a:p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Ребенок с особенностями развития – прежде всего Ребенок !</a:t>
            </a:r>
          </a:p>
          <a:p>
            <a:endParaRPr lang="ru-RU" sz="1600" b="1" dirty="0" smtClean="0">
              <a:latin typeface="Times New Roman" pitchFamily="18" charset="0"/>
              <a:ea typeface="Times New Roman" panose="02020603050405020304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Для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семей, воспитывающих детей с ОВЗ, детский сад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должен стать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местом, где их ребенок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будет 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полноценно развиваться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, адаптироваться  и  приспосабливаться </a:t>
            </a:r>
            <a:r>
              <a:rPr lang="ru-RU" sz="1600" b="1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к </a:t>
            </a:r>
            <a:r>
              <a:rPr lang="ru-RU" sz="1600" b="1" dirty="0" smtClean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жизни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260648"/>
            <a:ext cx="78906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Актуальность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7" name="Рисунок 186" descr="http://www.alegri.ru/images/photos/medium/article168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14546" y="4286256"/>
            <a:ext cx="3286148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1441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304800" y="152400"/>
            <a:ext cx="8424936" cy="1754326"/>
          </a:xfrm>
          <a:prstGeom prst="rect">
            <a:avLst/>
          </a:prstGeom>
          <a:noFill/>
          <a:ln cmpd="sng">
            <a:noFill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Times New Roman" pitchFamily="18" charset="0"/>
              </a:rPr>
              <a:t>СПАСИБО</a:t>
            </a:r>
            <a:r>
              <a:rPr lang="ru-RU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Times New Roman" pitchFamily="18" charset="0"/>
              </a:rPr>
              <a:t> </a:t>
            </a:r>
          </a:p>
          <a:p>
            <a:pPr algn="ctr" eaLnBrk="0" hangingPunct="0">
              <a:defRPr/>
            </a:pPr>
            <a:r>
              <a:rPr lang="ru-RU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Verdana" pitchFamily="34" charset="0"/>
                <a:ea typeface="Times New Roman" pitchFamily="18" charset="0"/>
              </a:rPr>
              <a:t>за внимание!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857365"/>
            <a:ext cx="6715172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30348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58456" y="927010"/>
            <a:ext cx="86764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Одна из важных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проблем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образования  на сегодняшний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день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развитие новых подходов к образованию лиц с особыми потребностями.  </a:t>
            </a:r>
            <a:endParaRPr lang="ru-RU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500175"/>
            <a:ext cx="50720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+mn-lt"/>
              </a:rPr>
              <a:t>Инклюзия – это нечто большее, чем просто быть вместе. Это процесс создания воспитания и обучения к потребностям и интересам детей, а не наоборот. Это также подразумевает организацию возможностей для активного участия всех детей – типично развивающихся и детей с ограниченными возможностями - в занятиях, которые имеют место в их общей группе детского сада. </a:t>
            </a:r>
            <a:r>
              <a:rPr lang="ru-RU" sz="1600" dirty="0" smtClean="0">
                <a:latin typeface="+mn-lt"/>
                <a:cs typeface="Times New Roman" pitchFamily="18" charset="0"/>
              </a:rPr>
              <a:t> </a:t>
            </a:r>
            <a:endParaRPr lang="ru-RU" sz="1600" dirty="0">
              <a:latin typeface="+mn-lt"/>
              <a:cs typeface="Times New Roman" pitchFamily="18" charset="0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7544" y="3500438"/>
            <a:ext cx="838842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hangingPunct="0"/>
            <a:r>
              <a:rPr kumimoji="0" lang="ru-RU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+mn-lt"/>
                <a:ea typeface="Calibri" pitchFamily="34" charset="0"/>
                <a:cs typeface="Times New Roman" pitchFamily="18" charset="0"/>
              </a:rPr>
              <a:t>Е</a:t>
            </a:r>
            <a:r>
              <a:rPr lang="ru-RU" sz="1600" dirty="0" smtClean="0">
                <a:latin typeface="+mn-lt"/>
              </a:rPr>
              <a:t>диного определения инклюзии применительно к процессам, происходящим в детских дошкольных учреждениях, нет. </a:t>
            </a:r>
            <a:r>
              <a:rPr lang="ru-RU" sz="1600" smtClean="0">
                <a:latin typeface="+mn-lt"/>
              </a:rPr>
              <a:t>Инклюзия </a:t>
            </a:r>
            <a:r>
              <a:rPr lang="ru-RU" sz="1600" dirty="0" smtClean="0">
                <a:latin typeface="+mn-lt"/>
              </a:rPr>
              <a:t>на уровне детских садов – явление относительно недавнее.</a:t>
            </a:r>
            <a:endParaRPr kumimoji="0" lang="ru-RU" sz="1600" b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00496" y="4572008"/>
            <a:ext cx="5143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sz="16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i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Чем раньше начинается работа с ребенком, имеющим  особые потребности, тем выше его шансы на адаптацию и социализацию в обществе</a:t>
            </a:r>
            <a:r>
              <a:rPr lang="ru-RU" sz="16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11760" y="404664"/>
            <a:ext cx="19766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Проблема  </a:t>
            </a:r>
            <a:endParaRPr lang="ru-RU" sz="2800" b="1" dirty="0">
              <a:solidFill>
                <a:srgbClr val="FFFF0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643570" y="1571612"/>
            <a:ext cx="2532250" cy="1657006"/>
          </a:xfrm>
          <a:prstGeom prst="rect">
            <a:avLst/>
          </a:prstGeom>
        </p:spPr>
      </p:pic>
      <p:pic>
        <p:nvPicPr>
          <p:cNvPr id="13" name="Рисунок 12" descr="http://medlib.tomsk.ru/sites/medlib.tomsk.ru/files/images/2011-5-14.preview.jpg">
            <a:hlinkClick r:id="rId3" tgtFrame="_blank"/>
          </p:cNvPr>
          <p:cNvPicPr/>
          <p:nvPr/>
        </p:nvPicPr>
        <p:blipFill>
          <a:blip r:embed="rId4" cstate="print"/>
          <a:srcRect l="14105" t="50000" r="26657" b="29210"/>
          <a:stretch>
            <a:fillRect/>
          </a:stretch>
        </p:blipFill>
        <p:spPr bwMode="auto">
          <a:xfrm>
            <a:off x="428596" y="4572008"/>
            <a:ext cx="32147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539552" y="1714488"/>
            <a:ext cx="820896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Принятие решения о переходе на инклюзивную модель педагогической деятельности (приказ учредителя, положение и другие локальные акты)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Осознание ценностей инклюзивной модели образования всеми участниками образовательного процесса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Постановка целей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Анализ условий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Подбор и создание средств и методов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Оценка результатов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Коррекция деятельности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4214818"/>
            <a:ext cx="80648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Вместе с тем, инклюзивное образование определяет необходимость объединения специалистов разного профиля, поиска и разработки эффективных моделей сотрудничества специалистов в процессе оказания помощи ребенку с особыми потребностями </a:t>
            </a:r>
          </a:p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А.С.Макаренко подчеркивал, что «там, где педагоги не соединены в коллектив, и коллектив не  имеет единого плана работы, единого точного подхода к ребенку, там не может быть никакого воспитательного процесса».  Именно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взаимодополняемость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профессиональных позиций и знаний специалистов нашей организации в подходе к ребенку, их тесное сотрудничество на разных этапах работы, способствуют оказанию эффективной комплексной коррекционной помощи детям с ОВЗ.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00034" y="357166"/>
            <a:ext cx="778674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Обязательные процедуры при переходе на инклюзивную модель педагогической деятельности ДОУ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+mn-lt"/>
              </a:rPr>
              <a:t>Барьеры в образовании</a:t>
            </a:r>
            <a:endParaRPr lang="ru-RU" sz="3600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6400" b="1" dirty="0" smtClean="0">
                <a:latin typeface="Times New Roman" pitchFamily="18" charset="0"/>
                <a:cs typeface="Times New Roman" pitchFamily="18" charset="0"/>
              </a:rPr>
              <a:t>может быть причиной возникновения препятствий в обучении, воспитании и развитии?</a:t>
            </a:r>
          </a:p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600" b="1" dirty="0" smtClean="0"/>
              <a:t>Пути устранения барьеров</a:t>
            </a:r>
            <a:endParaRPr lang="ru-RU" sz="16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/>
              <a:t>«Архитектурный» барьер- физическая недоступность окружающей среды ( отсутствие лифта, пандуса, транспортная недоступность)</a:t>
            </a:r>
          </a:p>
          <a:p>
            <a:pPr marL="342900" indent="-342900">
              <a:buFont typeface="+mj-lt"/>
              <a:buAutoNum type="arabicPeriod"/>
            </a:pPr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/>
              <a:t>Финансовый барьер – необходимость дополнительных расходов на организацию педагогической поддержки</a:t>
            </a:r>
          </a:p>
          <a:p>
            <a:pPr marL="342900" indent="-342900"/>
            <a:endParaRPr lang="ru-RU" dirty="0" smtClean="0"/>
          </a:p>
          <a:p>
            <a:pPr marL="342900" indent="-342900">
              <a:buAutoNum type="arabicPeriod" startAt="2"/>
            </a:pPr>
            <a:r>
              <a:rPr lang="ru-RU" dirty="0" smtClean="0"/>
              <a:t>Социальный барьер  -  профессиональные установки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- не только изменить физическую среду ДОУ для достижения «архитектурной» доступности;</a:t>
            </a:r>
          </a:p>
          <a:p>
            <a:pPr>
              <a:buNone/>
            </a:pPr>
            <a:r>
              <a:rPr lang="ru-RU" dirty="0" smtClean="0"/>
              <a:t>-не только увеличить финансирование для обеспечения специальной поддержки воспитанников с особыми образовательными потребностями;</a:t>
            </a:r>
          </a:p>
          <a:p>
            <a:pPr>
              <a:buNone/>
            </a:pPr>
            <a:r>
              <a:rPr lang="ru-RU" dirty="0" smtClean="0"/>
              <a:t>-но и , в первую очередь, устранить социальные барьеры: постепенно и целенаправленно менять культуру, политику и практику работы дошкольного учреждения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1028343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ДОУ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должен быть  лидер;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Паспорт доступности и Дорожная карта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развитие кадрового потенциала;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усовершенствование </a:t>
            </a:r>
            <a:r>
              <a:rPr lang="ru-RU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– организационной  системы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ДОУ;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активное включение родителей в коррекционно-реабилитационный процесс  особого ребенка;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Методическое сопровождение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ПМПК,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консилиум;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Консультационный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центр;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en-US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BR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технологии – коррекция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социализации;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Разработка и апробирование  АОП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ИОМ – образец новой модели;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создание комфортной психологической и предметно пространственной среды;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открытая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система взаимодействия с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социумом.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00"/>
                </a:solidFill>
                <a:latin typeface="+mn-lt"/>
              </a:rPr>
              <a:t>Модель дошкольного инклюзивного образовательного учреждения</a:t>
            </a:r>
            <a:endParaRPr lang="ru-RU" sz="2400" b="1" dirty="0">
              <a:solidFill>
                <a:srgbClr val="FF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6880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/>
              </a:rPr>
              <a:t>Дорожная карта ДОУ</a:t>
            </a:r>
            <a:endParaRPr lang="ru-RU" sz="3600" dirty="0">
              <a:solidFill>
                <a:srgbClr val="FFFF00"/>
              </a:solidFill>
              <a:effectLst/>
            </a:endParaRPr>
          </a:p>
        </p:txBody>
      </p:sp>
      <p:pic>
        <p:nvPicPr>
          <p:cNvPr id="4" name="Picture 2" descr="ÐÐ°ÑÑÐ¸Ð½ÐºÐ¸ Ð¿Ð¾ Ð·Ð°Ð¿ÑÐ¾ÑÑ ÐÐÐ¡ÐÐÐ Ð¢ ÐÐÐ¡Ð¢Ð£ÐÐÐÐ¡Ð¢Ð ÐÐÐ¯ ÐÐÐÐÐ®ÐÐÐÐÐÐÐ ÐÐÐ ÐÐÐÐÐÐÐÐ¯ Ð ÐÐÐ£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38210"/>
            <a:ext cx="8229600" cy="4032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404664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РАЗВИТИЕ КАДРОВОГО ПОТЕНЦИАЛА</a:t>
            </a:r>
            <a:endParaRPr lang="ru-RU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1644" y="908720"/>
            <a:ext cx="8496944" cy="615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Пополнение нормативной базы дошкольного учреждения, регламентирующей сопровождение </a:t>
            </a:r>
            <a:r>
              <a:rPr lang="ru-RU" dirty="0" smtClean="0">
                <a:latin typeface="+mn-lt"/>
              </a:rPr>
              <a:t>педагога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Повышение </a:t>
            </a:r>
            <a:r>
              <a:rPr lang="ru-RU" dirty="0" smtClean="0">
                <a:latin typeface="+mn-lt"/>
              </a:rPr>
              <a:t>уровня профессиональной компетентности педагогических кадров ДОУ 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Внедрение инноваций и нововведений (открытие личных сайтов педагогов, участие в профессиональных конкурсах на различном уровне, разработка методических пособий и </a:t>
            </a:r>
            <a:r>
              <a:rPr lang="ru-RU" dirty="0" smtClean="0">
                <a:latin typeface="+mn-lt"/>
              </a:rPr>
              <a:t>рекомендаций)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Создание </a:t>
            </a:r>
            <a:r>
              <a:rPr lang="ru-RU" dirty="0" smtClean="0">
                <a:latin typeface="+mn-lt"/>
              </a:rPr>
              <a:t>модели системной работы по непрерывному повышению </a:t>
            </a:r>
            <a:r>
              <a:rPr lang="ru-RU" dirty="0" smtClean="0">
                <a:latin typeface="+mn-lt"/>
              </a:rPr>
              <a:t>квалификации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Успешное </a:t>
            </a:r>
            <a:r>
              <a:rPr lang="ru-RU" dirty="0" smtClean="0">
                <a:latin typeface="+mn-lt"/>
              </a:rPr>
              <a:t>прохождение аттестации для повышения уровня квалификации </a:t>
            </a:r>
            <a:r>
              <a:rPr lang="ru-RU" dirty="0" smtClean="0">
                <a:latin typeface="+mn-lt"/>
              </a:rPr>
              <a:t>педагогов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+mn-lt"/>
              </a:rPr>
              <a:t>Качественно </a:t>
            </a:r>
            <a:r>
              <a:rPr lang="ru-RU" dirty="0" smtClean="0">
                <a:latin typeface="+mn-lt"/>
              </a:rPr>
              <a:t>сформированный </a:t>
            </a:r>
            <a:endParaRPr lang="ru-RU" dirty="0" smtClean="0">
              <a:latin typeface="+mn-lt"/>
            </a:endParaRPr>
          </a:p>
          <a:p>
            <a:pPr marL="342900" indent="-342900"/>
            <a:r>
              <a:rPr lang="ru-RU" dirty="0" smtClean="0">
                <a:latin typeface="+mn-lt"/>
              </a:rPr>
              <a:t> </a:t>
            </a:r>
            <a:r>
              <a:rPr lang="ru-RU" dirty="0" smtClean="0">
                <a:latin typeface="+mn-lt"/>
              </a:rPr>
              <a:t>     творчески </a:t>
            </a:r>
            <a:r>
              <a:rPr lang="ru-RU" dirty="0" smtClean="0">
                <a:latin typeface="+mn-lt"/>
              </a:rPr>
              <a:t>работающий коллектив </a:t>
            </a:r>
            <a:endParaRPr lang="ru-RU" dirty="0" smtClean="0">
              <a:latin typeface="+mn-lt"/>
            </a:endParaRPr>
          </a:p>
          <a:p>
            <a:pPr marL="342900" indent="-342900"/>
            <a:r>
              <a:rPr lang="ru-RU" dirty="0" smtClean="0">
                <a:latin typeface="+mn-lt"/>
              </a:rPr>
              <a:t>      педагогов-единомышленников</a:t>
            </a:r>
            <a:endParaRPr lang="ru-RU" dirty="0" smtClean="0">
              <a:latin typeface="+mn-lt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ru-RU" sz="14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ru-RU" sz="1600" dirty="0" smtClean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itchFamily="34" charset="0"/>
              <a:buChar char="•"/>
            </a:pP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3988812"/>
            <a:ext cx="3643338" cy="2440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272152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effectLst/>
                <a:latin typeface="+mn-lt"/>
              </a:rPr>
              <a:t>УСОВЕРШЕНСТВОВАНИЕ ОРГАНИЗАЦИОННОЙ СИСТЕМЫ</a:t>
            </a:r>
            <a:endParaRPr lang="ru-RU" sz="3600" dirty="0">
              <a:solidFill>
                <a:srgbClr val="FFFF00"/>
              </a:solidFill>
              <a:effectLst/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2962</TotalTime>
  <Words>1719</Words>
  <Application>Microsoft Office PowerPoint</Application>
  <PresentationFormat>Экран (4:3)</PresentationFormat>
  <Paragraphs>194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Апекс</vt:lpstr>
      <vt:lpstr>Слайд 1</vt:lpstr>
      <vt:lpstr>Слайд 2</vt:lpstr>
      <vt:lpstr>Слайд 3</vt:lpstr>
      <vt:lpstr>Слайд 4</vt:lpstr>
      <vt:lpstr>Барьеры в образовании</vt:lpstr>
      <vt:lpstr>Слайд 6</vt:lpstr>
      <vt:lpstr>Дорожная карта ДОУ</vt:lpstr>
      <vt:lpstr>Слайд 8</vt:lpstr>
      <vt:lpstr>УСОВЕРШЕНСТВОВАНИЕ ОРГАНИЗАЦИОННОЙ СИСТЕМЫ</vt:lpstr>
      <vt:lpstr>Работа с родителями</vt:lpstr>
      <vt:lpstr>МЕТОДИЧЕСКОЕ  СОПРОВОЖДЕНИЕ</vt:lpstr>
      <vt:lpstr>ПМПК и КОНСИЛИУМ</vt:lpstr>
      <vt:lpstr>Слайд 13</vt:lpstr>
      <vt:lpstr>CBR - технологии</vt:lpstr>
      <vt:lpstr>Слайд 15</vt:lpstr>
      <vt:lpstr>ИОМ- -образец новой модели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Павлозавр</dc:creator>
  <cp:lastModifiedBy>User</cp:lastModifiedBy>
  <cp:revision>239</cp:revision>
  <dcterms:created xsi:type="dcterms:W3CDTF">2013-11-12T08:25:55Z</dcterms:created>
  <dcterms:modified xsi:type="dcterms:W3CDTF">2019-08-29T09:43:18Z</dcterms:modified>
</cp:coreProperties>
</file>